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jpg" ContentType="image/jpeg"/>
  <Default Extension="rels" ContentType="application/vnd.openxmlformats-package.relationships+xml"/>
  <Default Extension="wav" ContentType="audio/wav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5" r:id="rId1"/>
  </p:sldMasterIdLst>
  <p:sldIdLst>
    <p:sldId id="256" r:id="rId2"/>
    <p:sldId id="257" r:id="rId3"/>
    <p:sldId id="258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59" r:id="rId12"/>
    <p:sldId id="271" r:id="rId13"/>
    <p:sldId id="273" r:id="rId14"/>
    <p:sldId id="260" r:id="rId15"/>
    <p:sldId id="261" r:id="rId16"/>
    <p:sldId id="263" r:id="rId1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Garamond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Garamond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Garamond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Garamond" charset="0"/>
        <a:ea typeface="ＭＳ Ｐゴシック" charset="0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EF1BE8B-D6EB-EC49-8E9B-C4C298259DA6}">
          <p14:sldIdLst>
            <p14:sldId id="256"/>
            <p14:sldId id="257"/>
            <p14:sldId id="258"/>
            <p14:sldId id="264"/>
          </p14:sldIdLst>
        </p14:section>
        <p14:section name="Person" id="{D9E403C5-DA33-BC4F-8C0C-CF87393D7FA4}">
          <p14:sldIdLst>
            <p14:sldId id="265"/>
            <p14:sldId id="266"/>
            <p14:sldId id="267"/>
            <p14:sldId id="268"/>
            <p14:sldId id="269"/>
            <p14:sldId id="270"/>
            <p14:sldId id="259"/>
            <p14:sldId id="271"/>
            <p14:sldId id="273"/>
            <p14:sldId id="260"/>
            <p14:sldId id="261"/>
            <p14:sldId id="26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00" autoAdjust="0"/>
    <p:restoredTop sz="86400" autoAdjust="0"/>
  </p:normalViewPr>
  <p:slideViewPr>
    <p:cSldViewPr>
      <p:cViewPr varScale="1">
        <p:scale>
          <a:sx n="79" d="100"/>
          <a:sy n="79" d="100"/>
        </p:scale>
        <p:origin x="-96" y="-4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216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6466" name="Group 2"/>
          <p:cNvGrpSpPr>
            <a:grpSpLocks/>
          </p:cNvGrpSpPr>
          <p:nvPr/>
        </p:nvGrpSpPr>
        <p:grpSpPr bwMode="auto">
          <a:xfrm>
            <a:off x="0" y="2438400"/>
            <a:ext cx="9144000" cy="4046538"/>
            <a:chOff x="0" y="1536"/>
            <a:chExt cx="5760" cy="2549"/>
          </a:xfrm>
        </p:grpSpPr>
        <p:sp>
          <p:nvSpPr>
            <p:cNvPr id="446467" name="Rectangle 3"/>
            <p:cNvSpPr>
              <a:spLocks noChangeArrowheads="1"/>
            </p:cNvSpPr>
            <p:nvPr userDrawn="1"/>
          </p:nvSpPr>
          <p:spPr bwMode="hidden">
            <a:xfrm rot="-1424751">
              <a:off x="2121" y="2592"/>
              <a:ext cx="3072" cy="384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46468" name="Freeform 4"/>
            <p:cNvSpPr>
              <a:spLocks/>
            </p:cNvSpPr>
            <p:nvPr userDrawn="1"/>
          </p:nvSpPr>
          <p:spPr bwMode="hidden">
            <a:xfrm>
              <a:off x="0" y="2664"/>
              <a:ext cx="2688" cy="1224"/>
            </a:xfrm>
            <a:custGeom>
              <a:avLst/>
              <a:gdLst>
                <a:gd name="T0" fmla="*/ 0 w 2688"/>
                <a:gd name="T1" fmla="*/ 0 h 1224"/>
                <a:gd name="T2" fmla="*/ 960 w 2688"/>
                <a:gd name="T3" fmla="*/ 552 h 1224"/>
                <a:gd name="T4" fmla="*/ 1968 w 2688"/>
                <a:gd name="T5" fmla="*/ 264 h 1224"/>
                <a:gd name="T6" fmla="*/ 2028 w 2688"/>
                <a:gd name="T7" fmla="*/ 270 h 1224"/>
                <a:gd name="T8" fmla="*/ 2661 w 2688"/>
                <a:gd name="T9" fmla="*/ 528 h 1224"/>
                <a:gd name="T10" fmla="*/ 2688 w 2688"/>
                <a:gd name="T11" fmla="*/ 648 h 1224"/>
                <a:gd name="T12" fmla="*/ 2304 w 2688"/>
                <a:gd name="T13" fmla="*/ 1080 h 1224"/>
                <a:gd name="T14" fmla="*/ 1584 w 2688"/>
                <a:gd name="T15" fmla="*/ 1224 h 1224"/>
                <a:gd name="T16" fmla="*/ 1296 w 2688"/>
                <a:gd name="T17" fmla="*/ 936 h 1224"/>
                <a:gd name="T18" fmla="*/ 864 w 2688"/>
                <a:gd name="T19" fmla="*/ 1032 h 1224"/>
                <a:gd name="T20" fmla="*/ 0 w 2688"/>
                <a:gd name="T21" fmla="*/ 552 h 1224"/>
                <a:gd name="T22" fmla="*/ 0 w 2688"/>
                <a:gd name="T23" fmla="*/ 0 h 1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88" h="1224">
                  <a:moveTo>
                    <a:pt x="0" y="0"/>
                  </a:moveTo>
                  <a:lnTo>
                    <a:pt x="960" y="552"/>
                  </a:lnTo>
                  <a:lnTo>
                    <a:pt x="1968" y="264"/>
                  </a:lnTo>
                  <a:lnTo>
                    <a:pt x="2028" y="270"/>
                  </a:lnTo>
                  <a:lnTo>
                    <a:pt x="2661" y="528"/>
                  </a:lnTo>
                  <a:lnTo>
                    <a:pt x="2688" y="648"/>
                  </a:lnTo>
                  <a:lnTo>
                    <a:pt x="2304" y="1080"/>
                  </a:lnTo>
                  <a:lnTo>
                    <a:pt x="1584" y="1224"/>
                  </a:lnTo>
                  <a:lnTo>
                    <a:pt x="1296" y="936"/>
                  </a:lnTo>
                  <a:lnTo>
                    <a:pt x="864" y="1032"/>
                  </a:lnTo>
                  <a:lnTo>
                    <a:pt x="0" y="5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6469" name="Freeform 5"/>
            <p:cNvSpPr>
              <a:spLocks/>
            </p:cNvSpPr>
            <p:nvPr userDrawn="1"/>
          </p:nvSpPr>
          <p:spPr bwMode="hidden">
            <a:xfrm>
              <a:off x="3359" y="1536"/>
              <a:ext cx="2401" cy="1232"/>
            </a:xfrm>
            <a:custGeom>
              <a:avLst/>
              <a:gdLst>
                <a:gd name="T0" fmla="*/ 2208 w 2401"/>
                <a:gd name="T1" fmla="*/ 15 h 1232"/>
                <a:gd name="T2" fmla="*/ 2088 w 2401"/>
                <a:gd name="T3" fmla="*/ 57 h 1232"/>
                <a:gd name="T4" fmla="*/ 1951 w 2401"/>
                <a:gd name="T5" fmla="*/ 99 h 1232"/>
                <a:gd name="T6" fmla="*/ 1704 w 2401"/>
                <a:gd name="T7" fmla="*/ 135 h 1232"/>
                <a:gd name="T8" fmla="*/ 1314 w 2401"/>
                <a:gd name="T9" fmla="*/ 177 h 1232"/>
                <a:gd name="T10" fmla="*/ 1176 w 2401"/>
                <a:gd name="T11" fmla="*/ 189 h 1232"/>
                <a:gd name="T12" fmla="*/ 1122 w 2401"/>
                <a:gd name="T13" fmla="*/ 195 h 1232"/>
                <a:gd name="T14" fmla="*/ 1075 w 2401"/>
                <a:gd name="T15" fmla="*/ 231 h 1232"/>
                <a:gd name="T16" fmla="*/ 924 w 2401"/>
                <a:gd name="T17" fmla="*/ 321 h 1232"/>
                <a:gd name="T18" fmla="*/ 840 w 2401"/>
                <a:gd name="T19" fmla="*/ 369 h 1232"/>
                <a:gd name="T20" fmla="*/ 630 w 2401"/>
                <a:gd name="T21" fmla="*/ 458 h 1232"/>
                <a:gd name="T22" fmla="*/ 529 w 2401"/>
                <a:gd name="T23" fmla="*/ 500 h 1232"/>
                <a:gd name="T24" fmla="*/ 487 w 2401"/>
                <a:gd name="T25" fmla="*/ 542 h 1232"/>
                <a:gd name="T26" fmla="*/ 457 w 2401"/>
                <a:gd name="T27" fmla="*/ 590 h 1232"/>
                <a:gd name="T28" fmla="*/ 402 w 2401"/>
                <a:gd name="T29" fmla="*/ 638 h 1232"/>
                <a:gd name="T30" fmla="*/ 330 w 2401"/>
                <a:gd name="T31" fmla="*/ 758 h 1232"/>
                <a:gd name="T32" fmla="*/ 312 w 2401"/>
                <a:gd name="T33" fmla="*/ 788 h 1232"/>
                <a:gd name="T34" fmla="*/ 252 w 2401"/>
                <a:gd name="T35" fmla="*/ 824 h 1232"/>
                <a:gd name="T36" fmla="*/ 84 w 2401"/>
                <a:gd name="T37" fmla="*/ 926 h 1232"/>
                <a:gd name="T38" fmla="*/ 0 w 2401"/>
                <a:gd name="T39" fmla="*/ 992 h 1232"/>
                <a:gd name="T40" fmla="*/ 12 w 2401"/>
                <a:gd name="T41" fmla="*/ 1040 h 1232"/>
                <a:gd name="T42" fmla="*/ 132 w 2401"/>
                <a:gd name="T43" fmla="*/ 1034 h 1232"/>
                <a:gd name="T44" fmla="*/ 336 w 2401"/>
                <a:gd name="T45" fmla="*/ 980 h 1232"/>
                <a:gd name="T46" fmla="*/ 529 w 2401"/>
                <a:gd name="T47" fmla="*/ 896 h 1232"/>
                <a:gd name="T48" fmla="*/ 576 w 2401"/>
                <a:gd name="T49" fmla="*/ 872 h 1232"/>
                <a:gd name="T50" fmla="*/ 714 w 2401"/>
                <a:gd name="T51" fmla="*/ 848 h 1232"/>
                <a:gd name="T52" fmla="*/ 966 w 2401"/>
                <a:gd name="T53" fmla="*/ 794 h 1232"/>
                <a:gd name="T54" fmla="*/ 1212 w 2401"/>
                <a:gd name="T55" fmla="*/ 782 h 1232"/>
                <a:gd name="T56" fmla="*/ 1416 w 2401"/>
                <a:gd name="T57" fmla="*/ 872 h 1232"/>
                <a:gd name="T58" fmla="*/ 1464 w 2401"/>
                <a:gd name="T59" fmla="*/ 932 h 1232"/>
                <a:gd name="T60" fmla="*/ 1440 w 2401"/>
                <a:gd name="T61" fmla="*/ 992 h 1232"/>
                <a:gd name="T62" fmla="*/ 1302 w 2401"/>
                <a:gd name="T63" fmla="*/ 1040 h 1232"/>
                <a:gd name="T64" fmla="*/ 1158 w 2401"/>
                <a:gd name="T65" fmla="*/ 1100 h 1232"/>
                <a:gd name="T66" fmla="*/ 1093 w 2401"/>
                <a:gd name="T67" fmla="*/ 1148 h 1232"/>
                <a:gd name="T68" fmla="*/ 1075 w 2401"/>
                <a:gd name="T69" fmla="*/ 1208 h 1232"/>
                <a:gd name="T70" fmla="*/ 1093 w 2401"/>
                <a:gd name="T71" fmla="*/ 1232 h 1232"/>
                <a:gd name="T72" fmla="*/ 1152 w 2401"/>
                <a:gd name="T73" fmla="*/ 1226 h 1232"/>
                <a:gd name="T74" fmla="*/ 1332 w 2401"/>
                <a:gd name="T75" fmla="*/ 1208 h 1232"/>
                <a:gd name="T76" fmla="*/ 1434 w 2401"/>
                <a:gd name="T77" fmla="*/ 1184 h 1232"/>
                <a:gd name="T78" fmla="*/ 1464 w 2401"/>
                <a:gd name="T79" fmla="*/ 1172 h 1232"/>
                <a:gd name="T80" fmla="*/ 1578 w 2401"/>
                <a:gd name="T81" fmla="*/ 1130 h 1232"/>
                <a:gd name="T82" fmla="*/ 1758 w 2401"/>
                <a:gd name="T83" fmla="*/ 1064 h 1232"/>
                <a:gd name="T84" fmla="*/ 1872 w 2401"/>
                <a:gd name="T85" fmla="*/ 962 h 1232"/>
                <a:gd name="T86" fmla="*/ 1986 w 2401"/>
                <a:gd name="T87" fmla="*/ 800 h 1232"/>
                <a:gd name="T88" fmla="*/ 2166 w 2401"/>
                <a:gd name="T89" fmla="*/ 650 h 1232"/>
                <a:gd name="T90" fmla="*/ 2257 w 2401"/>
                <a:gd name="T91" fmla="*/ 590 h 1232"/>
                <a:gd name="T92" fmla="*/ 2400 w 2401"/>
                <a:gd name="T93" fmla="*/ 57 h 1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401" h="1232">
                  <a:moveTo>
                    <a:pt x="2310" y="3"/>
                  </a:moveTo>
                  <a:lnTo>
                    <a:pt x="2280" y="3"/>
                  </a:lnTo>
                  <a:lnTo>
                    <a:pt x="2208" y="15"/>
                  </a:lnTo>
                  <a:lnTo>
                    <a:pt x="2136" y="27"/>
                  </a:lnTo>
                  <a:lnTo>
                    <a:pt x="2112" y="39"/>
                  </a:lnTo>
                  <a:lnTo>
                    <a:pt x="2088" y="57"/>
                  </a:lnTo>
                  <a:lnTo>
                    <a:pt x="2082" y="63"/>
                  </a:lnTo>
                  <a:lnTo>
                    <a:pt x="2076" y="69"/>
                  </a:lnTo>
                  <a:lnTo>
                    <a:pt x="1951" y="99"/>
                  </a:lnTo>
                  <a:lnTo>
                    <a:pt x="1896" y="111"/>
                  </a:lnTo>
                  <a:lnTo>
                    <a:pt x="1836" y="117"/>
                  </a:lnTo>
                  <a:lnTo>
                    <a:pt x="1704" y="135"/>
                  </a:lnTo>
                  <a:lnTo>
                    <a:pt x="1572" y="153"/>
                  </a:lnTo>
                  <a:lnTo>
                    <a:pt x="1434" y="165"/>
                  </a:lnTo>
                  <a:lnTo>
                    <a:pt x="1314" y="177"/>
                  </a:lnTo>
                  <a:lnTo>
                    <a:pt x="1260" y="183"/>
                  </a:lnTo>
                  <a:lnTo>
                    <a:pt x="1212" y="189"/>
                  </a:lnTo>
                  <a:lnTo>
                    <a:pt x="1176" y="189"/>
                  </a:lnTo>
                  <a:lnTo>
                    <a:pt x="1146" y="195"/>
                  </a:lnTo>
                  <a:lnTo>
                    <a:pt x="1128" y="195"/>
                  </a:lnTo>
                  <a:lnTo>
                    <a:pt x="1122" y="195"/>
                  </a:lnTo>
                  <a:lnTo>
                    <a:pt x="1116" y="201"/>
                  </a:lnTo>
                  <a:lnTo>
                    <a:pt x="1105" y="207"/>
                  </a:lnTo>
                  <a:lnTo>
                    <a:pt x="1075" y="231"/>
                  </a:lnTo>
                  <a:lnTo>
                    <a:pt x="1026" y="261"/>
                  </a:lnTo>
                  <a:lnTo>
                    <a:pt x="972" y="291"/>
                  </a:lnTo>
                  <a:lnTo>
                    <a:pt x="924" y="321"/>
                  </a:lnTo>
                  <a:lnTo>
                    <a:pt x="876" y="345"/>
                  </a:lnTo>
                  <a:lnTo>
                    <a:pt x="846" y="363"/>
                  </a:lnTo>
                  <a:lnTo>
                    <a:pt x="840" y="369"/>
                  </a:lnTo>
                  <a:lnTo>
                    <a:pt x="834" y="369"/>
                  </a:lnTo>
                  <a:lnTo>
                    <a:pt x="732" y="417"/>
                  </a:lnTo>
                  <a:lnTo>
                    <a:pt x="630" y="458"/>
                  </a:lnTo>
                  <a:lnTo>
                    <a:pt x="588" y="476"/>
                  </a:lnTo>
                  <a:lnTo>
                    <a:pt x="552" y="488"/>
                  </a:lnTo>
                  <a:lnTo>
                    <a:pt x="529" y="500"/>
                  </a:lnTo>
                  <a:lnTo>
                    <a:pt x="517" y="506"/>
                  </a:lnTo>
                  <a:lnTo>
                    <a:pt x="499" y="524"/>
                  </a:lnTo>
                  <a:lnTo>
                    <a:pt x="487" y="542"/>
                  </a:lnTo>
                  <a:lnTo>
                    <a:pt x="481" y="560"/>
                  </a:lnTo>
                  <a:lnTo>
                    <a:pt x="481" y="578"/>
                  </a:lnTo>
                  <a:lnTo>
                    <a:pt x="457" y="590"/>
                  </a:lnTo>
                  <a:lnTo>
                    <a:pt x="438" y="596"/>
                  </a:lnTo>
                  <a:lnTo>
                    <a:pt x="420" y="614"/>
                  </a:lnTo>
                  <a:lnTo>
                    <a:pt x="402" y="638"/>
                  </a:lnTo>
                  <a:lnTo>
                    <a:pt x="366" y="698"/>
                  </a:lnTo>
                  <a:lnTo>
                    <a:pt x="348" y="728"/>
                  </a:lnTo>
                  <a:lnTo>
                    <a:pt x="330" y="758"/>
                  </a:lnTo>
                  <a:lnTo>
                    <a:pt x="324" y="776"/>
                  </a:lnTo>
                  <a:lnTo>
                    <a:pt x="318" y="782"/>
                  </a:lnTo>
                  <a:lnTo>
                    <a:pt x="312" y="788"/>
                  </a:lnTo>
                  <a:lnTo>
                    <a:pt x="300" y="794"/>
                  </a:lnTo>
                  <a:lnTo>
                    <a:pt x="282" y="806"/>
                  </a:lnTo>
                  <a:lnTo>
                    <a:pt x="252" y="824"/>
                  </a:lnTo>
                  <a:lnTo>
                    <a:pt x="199" y="854"/>
                  </a:lnTo>
                  <a:lnTo>
                    <a:pt x="151" y="884"/>
                  </a:lnTo>
                  <a:lnTo>
                    <a:pt x="84" y="926"/>
                  </a:lnTo>
                  <a:lnTo>
                    <a:pt x="30" y="962"/>
                  </a:lnTo>
                  <a:lnTo>
                    <a:pt x="12" y="974"/>
                  </a:lnTo>
                  <a:lnTo>
                    <a:pt x="0" y="992"/>
                  </a:lnTo>
                  <a:lnTo>
                    <a:pt x="0" y="1004"/>
                  </a:lnTo>
                  <a:lnTo>
                    <a:pt x="0" y="1022"/>
                  </a:lnTo>
                  <a:lnTo>
                    <a:pt x="12" y="1040"/>
                  </a:lnTo>
                  <a:lnTo>
                    <a:pt x="42" y="1046"/>
                  </a:lnTo>
                  <a:lnTo>
                    <a:pt x="84" y="1046"/>
                  </a:lnTo>
                  <a:lnTo>
                    <a:pt x="132" y="1034"/>
                  </a:lnTo>
                  <a:lnTo>
                    <a:pt x="193" y="1022"/>
                  </a:lnTo>
                  <a:lnTo>
                    <a:pt x="264" y="1004"/>
                  </a:lnTo>
                  <a:lnTo>
                    <a:pt x="336" y="980"/>
                  </a:lnTo>
                  <a:lnTo>
                    <a:pt x="408" y="950"/>
                  </a:lnTo>
                  <a:lnTo>
                    <a:pt x="475" y="920"/>
                  </a:lnTo>
                  <a:lnTo>
                    <a:pt x="529" y="896"/>
                  </a:lnTo>
                  <a:lnTo>
                    <a:pt x="564" y="878"/>
                  </a:lnTo>
                  <a:lnTo>
                    <a:pt x="570" y="872"/>
                  </a:lnTo>
                  <a:lnTo>
                    <a:pt x="576" y="872"/>
                  </a:lnTo>
                  <a:lnTo>
                    <a:pt x="606" y="872"/>
                  </a:lnTo>
                  <a:lnTo>
                    <a:pt x="648" y="866"/>
                  </a:lnTo>
                  <a:lnTo>
                    <a:pt x="714" y="848"/>
                  </a:lnTo>
                  <a:lnTo>
                    <a:pt x="793" y="830"/>
                  </a:lnTo>
                  <a:lnTo>
                    <a:pt x="876" y="812"/>
                  </a:lnTo>
                  <a:lnTo>
                    <a:pt x="966" y="794"/>
                  </a:lnTo>
                  <a:lnTo>
                    <a:pt x="1063" y="782"/>
                  </a:lnTo>
                  <a:lnTo>
                    <a:pt x="1152" y="776"/>
                  </a:lnTo>
                  <a:lnTo>
                    <a:pt x="1212" y="782"/>
                  </a:lnTo>
                  <a:lnTo>
                    <a:pt x="1284" y="806"/>
                  </a:lnTo>
                  <a:lnTo>
                    <a:pt x="1357" y="836"/>
                  </a:lnTo>
                  <a:lnTo>
                    <a:pt x="1416" y="872"/>
                  </a:lnTo>
                  <a:lnTo>
                    <a:pt x="1434" y="890"/>
                  </a:lnTo>
                  <a:lnTo>
                    <a:pt x="1452" y="908"/>
                  </a:lnTo>
                  <a:lnTo>
                    <a:pt x="1464" y="932"/>
                  </a:lnTo>
                  <a:lnTo>
                    <a:pt x="1464" y="950"/>
                  </a:lnTo>
                  <a:lnTo>
                    <a:pt x="1458" y="968"/>
                  </a:lnTo>
                  <a:lnTo>
                    <a:pt x="1440" y="992"/>
                  </a:lnTo>
                  <a:lnTo>
                    <a:pt x="1410" y="1004"/>
                  </a:lnTo>
                  <a:lnTo>
                    <a:pt x="1369" y="1022"/>
                  </a:lnTo>
                  <a:lnTo>
                    <a:pt x="1302" y="1040"/>
                  </a:lnTo>
                  <a:lnTo>
                    <a:pt x="1248" y="1064"/>
                  </a:lnTo>
                  <a:lnTo>
                    <a:pt x="1200" y="1082"/>
                  </a:lnTo>
                  <a:lnTo>
                    <a:pt x="1158" y="1100"/>
                  </a:lnTo>
                  <a:lnTo>
                    <a:pt x="1128" y="1118"/>
                  </a:lnTo>
                  <a:lnTo>
                    <a:pt x="1110" y="1130"/>
                  </a:lnTo>
                  <a:lnTo>
                    <a:pt x="1093" y="1148"/>
                  </a:lnTo>
                  <a:lnTo>
                    <a:pt x="1081" y="1160"/>
                  </a:lnTo>
                  <a:lnTo>
                    <a:pt x="1069" y="1190"/>
                  </a:lnTo>
                  <a:lnTo>
                    <a:pt x="1075" y="1208"/>
                  </a:lnTo>
                  <a:lnTo>
                    <a:pt x="1081" y="1220"/>
                  </a:lnTo>
                  <a:lnTo>
                    <a:pt x="1087" y="1226"/>
                  </a:lnTo>
                  <a:lnTo>
                    <a:pt x="1093" y="1232"/>
                  </a:lnTo>
                  <a:lnTo>
                    <a:pt x="1110" y="1232"/>
                  </a:lnTo>
                  <a:lnTo>
                    <a:pt x="1128" y="1226"/>
                  </a:lnTo>
                  <a:lnTo>
                    <a:pt x="1152" y="1226"/>
                  </a:lnTo>
                  <a:lnTo>
                    <a:pt x="1212" y="1220"/>
                  </a:lnTo>
                  <a:lnTo>
                    <a:pt x="1272" y="1214"/>
                  </a:lnTo>
                  <a:lnTo>
                    <a:pt x="1332" y="1208"/>
                  </a:lnTo>
                  <a:lnTo>
                    <a:pt x="1393" y="1196"/>
                  </a:lnTo>
                  <a:lnTo>
                    <a:pt x="1416" y="1190"/>
                  </a:lnTo>
                  <a:lnTo>
                    <a:pt x="1434" y="1184"/>
                  </a:lnTo>
                  <a:lnTo>
                    <a:pt x="1446" y="1178"/>
                  </a:lnTo>
                  <a:lnTo>
                    <a:pt x="1452" y="1178"/>
                  </a:lnTo>
                  <a:lnTo>
                    <a:pt x="1464" y="1172"/>
                  </a:lnTo>
                  <a:lnTo>
                    <a:pt x="1488" y="1166"/>
                  </a:lnTo>
                  <a:lnTo>
                    <a:pt x="1530" y="1148"/>
                  </a:lnTo>
                  <a:lnTo>
                    <a:pt x="1578" y="1130"/>
                  </a:lnTo>
                  <a:lnTo>
                    <a:pt x="1681" y="1094"/>
                  </a:lnTo>
                  <a:lnTo>
                    <a:pt x="1722" y="1076"/>
                  </a:lnTo>
                  <a:lnTo>
                    <a:pt x="1758" y="1064"/>
                  </a:lnTo>
                  <a:lnTo>
                    <a:pt x="1812" y="1040"/>
                  </a:lnTo>
                  <a:lnTo>
                    <a:pt x="1848" y="1004"/>
                  </a:lnTo>
                  <a:lnTo>
                    <a:pt x="1872" y="962"/>
                  </a:lnTo>
                  <a:lnTo>
                    <a:pt x="1890" y="932"/>
                  </a:lnTo>
                  <a:lnTo>
                    <a:pt x="1932" y="866"/>
                  </a:lnTo>
                  <a:lnTo>
                    <a:pt x="1986" y="800"/>
                  </a:lnTo>
                  <a:lnTo>
                    <a:pt x="2046" y="740"/>
                  </a:lnTo>
                  <a:lnTo>
                    <a:pt x="2112" y="692"/>
                  </a:lnTo>
                  <a:lnTo>
                    <a:pt x="2166" y="650"/>
                  </a:lnTo>
                  <a:lnTo>
                    <a:pt x="2214" y="620"/>
                  </a:lnTo>
                  <a:lnTo>
                    <a:pt x="2244" y="596"/>
                  </a:lnTo>
                  <a:lnTo>
                    <a:pt x="2257" y="590"/>
                  </a:lnTo>
                  <a:lnTo>
                    <a:pt x="2257" y="590"/>
                  </a:lnTo>
                  <a:lnTo>
                    <a:pt x="2400" y="518"/>
                  </a:lnTo>
                  <a:lnTo>
                    <a:pt x="2400" y="57"/>
                  </a:lnTo>
                  <a:lnTo>
                    <a:pt x="2401" y="0"/>
                  </a:lnTo>
                  <a:lnTo>
                    <a:pt x="2310" y="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6470" name="Freeform 6"/>
            <p:cNvSpPr>
              <a:spLocks/>
            </p:cNvSpPr>
            <p:nvPr userDrawn="1"/>
          </p:nvSpPr>
          <p:spPr bwMode="hidden">
            <a:xfrm>
              <a:off x="3792" y="1536"/>
              <a:ext cx="1968" cy="762"/>
            </a:xfrm>
            <a:custGeom>
              <a:avLst/>
              <a:gdLst>
                <a:gd name="T0" fmla="*/ 965 w 1968"/>
                <a:gd name="T1" fmla="*/ 165 h 762"/>
                <a:gd name="T2" fmla="*/ 696 w 1968"/>
                <a:gd name="T3" fmla="*/ 200 h 762"/>
                <a:gd name="T4" fmla="*/ 693 w 1968"/>
                <a:gd name="T5" fmla="*/ 237 h 762"/>
                <a:gd name="T6" fmla="*/ 924 w 1968"/>
                <a:gd name="T7" fmla="*/ 258 h 762"/>
                <a:gd name="T8" fmla="*/ 993 w 1968"/>
                <a:gd name="T9" fmla="*/ 267 h 762"/>
                <a:gd name="T10" fmla="*/ 681 w 1968"/>
                <a:gd name="T11" fmla="*/ 291 h 762"/>
                <a:gd name="T12" fmla="*/ 633 w 1968"/>
                <a:gd name="T13" fmla="*/ 309 h 762"/>
                <a:gd name="T14" fmla="*/ 645 w 1968"/>
                <a:gd name="T15" fmla="*/ 336 h 762"/>
                <a:gd name="T16" fmla="*/ 672 w 1968"/>
                <a:gd name="T17" fmla="*/ 351 h 762"/>
                <a:gd name="T18" fmla="*/ 984 w 1968"/>
                <a:gd name="T19" fmla="*/ 333 h 762"/>
                <a:gd name="T20" fmla="*/ 1080 w 1968"/>
                <a:gd name="T21" fmla="*/ 357 h 762"/>
                <a:gd name="T22" fmla="*/ 624 w 1968"/>
                <a:gd name="T23" fmla="*/ 492 h 762"/>
                <a:gd name="T24" fmla="*/ 616 w 1968"/>
                <a:gd name="T25" fmla="*/ 536 h 762"/>
                <a:gd name="T26" fmla="*/ 8 w 1968"/>
                <a:gd name="T27" fmla="*/ 724 h 762"/>
                <a:gd name="T28" fmla="*/ 0 w 1968"/>
                <a:gd name="T29" fmla="*/ 756 h 762"/>
                <a:gd name="T30" fmla="*/ 27 w 1968"/>
                <a:gd name="T31" fmla="*/ 762 h 762"/>
                <a:gd name="T32" fmla="*/ 664 w 1968"/>
                <a:gd name="T33" fmla="*/ 564 h 762"/>
                <a:gd name="T34" fmla="*/ 856 w 1968"/>
                <a:gd name="T35" fmla="*/ 600 h 762"/>
                <a:gd name="T36" fmla="*/ 1158 w 1968"/>
                <a:gd name="T37" fmla="*/ 507 h 762"/>
                <a:gd name="T38" fmla="*/ 1434 w 1968"/>
                <a:gd name="T39" fmla="*/ 465 h 762"/>
                <a:gd name="T40" fmla="*/ 1572 w 1968"/>
                <a:gd name="T41" fmla="*/ 368 h 762"/>
                <a:gd name="T42" fmla="*/ 1712 w 1968"/>
                <a:gd name="T43" fmla="*/ 340 h 762"/>
                <a:gd name="T44" fmla="*/ 1856 w 1968"/>
                <a:gd name="T45" fmla="*/ 328 h 762"/>
                <a:gd name="T46" fmla="*/ 1968 w 1968"/>
                <a:gd name="T47" fmla="*/ 330 h 762"/>
                <a:gd name="T48" fmla="*/ 1968 w 1968"/>
                <a:gd name="T49" fmla="*/ 0 h 762"/>
                <a:gd name="T50" fmla="*/ 1934 w 1968"/>
                <a:gd name="T51" fmla="*/ 3 h 762"/>
                <a:gd name="T52" fmla="*/ 1832 w 1968"/>
                <a:gd name="T53" fmla="*/ 5 h 762"/>
                <a:gd name="T54" fmla="*/ 1682 w 1968"/>
                <a:gd name="T55" fmla="*/ 35 h 762"/>
                <a:gd name="T56" fmla="*/ 1643 w 1968"/>
                <a:gd name="T57" fmla="*/ 72 h 762"/>
                <a:gd name="T58" fmla="*/ 1392 w 1968"/>
                <a:gd name="T59" fmla="*/ 119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68" h="762">
                  <a:moveTo>
                    <a:pt x="965" y="165"/>
                  </a:moveTo>
                  <a:lnTo>
                    <a:pt x="696" y="200"/>
                  </a:lnTo>
                  <a:lnTo>
                    <a:pt x="693" y="237"/>
                  </a:lnTo>
                  <a:lnTo>
                    <a:pt x="924" y="258"/>
                  </a:lnTo>
                  <a:lnTo>
                    <a:pt x="993" y="267"/>
                  </a:lnTo>
                  <a:lnTo>
                    <a:pt x="681" y="291"/>
                  </a:lnTo>
                  <a:lnTo>
                    <a:pt x="633" y="309"/>
                  </a:lnTo>
                  <a:lnTo>
                    <a:pt x="645" y="336"/>
                  </a:lnTo>
                  <a:lnTo>
                    <a:pt x="672" y="351"/>
                  </a:lnTo>
                  <a:lnTo>
                    <a:pt x="984" y="333"/>
                  </a:lnTo>
                  <a:lnTo>
                    <a:pt x="1080" y="357"/>
                  </a:lnTo>
                  <a:lnTo>
                    <a:pt x="624" y="492"/>
                  </a:lnTo>
                  <a:lnTo>
                    <a:pt x="616" y="536"/>
                  </a:lnTo>
                  <a:lnTo>
                    <a:pt x="8" y="724"/>
                  </a:lnTo>
                  <a:lnTo>
                    <a:pt x="0" y="756"/>
                  </a:lnTo>
                  <a:lnTo>
                    <a:pt x="27" y="762"/>
                  </a:lnTo>
                  <a:lnTo>
                    <a:pt x="664" y="564"/>
                  </a:lnTo>
                  <a:lnTo>
                    <a:pt x="856" y="600"/>
                  </a:lnTo>
                  <a:lnTo>
                    <a:pt x="1158" y="507"/>
                  </a:lnTo>
                  <a:lnTo>
                    <a:pt x="1434" y="465"/>
                  </a:lnTo>
                  <a:lnTo>
                    <a:pt x="1572" y="368"/>
                  </a:lnTo>
                  <a:lnTo>
                    <a:pt x="1712" y="340"/>
                  </a:lnTo>
                  <a:lnTo>
                    <a:pt x="1856" y="328"/>
                  </a:lnTo>
                  <a:lnTo>
                    <a:pt x="1968" y="330"/>
                  </a:lnTo>
                  <a:lnTo>
                    <a:pt x="1968" y="0"/>
                  </a:lnTo>
                  <a:lnTo>
                    <a:pt x="1934" y="3"/>
                  </a:lnTo>
                  <a:lnTo>
                    <a:pt x="1832" y="5"/>
                  </a:lnTo>
                  <a:lnTo>
                    <a:pt x="1682" y="35"/>
                  </a:lnTo>
                  <a:lnTo>
                    <a:pt x="1643" y="72"/>
                  </a:lnTo>
                  <a:lnTo>
                    <a:pt x="1392" y="119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6471" name="Freeform 7"/>
            <p:cNvSpPr>
              <a:spLocks/>
            </p:cNvSpPr>
            <p:nvPr userDrawn="1"/>
          </p:nvSpPr>
          <p:spPr bwMode="hidden">
            <a:xfrm>
              <a:off x="3599" y="2477"/>
              <a:ext cx="186" cy="120"/>
            </a:xfrm>
            <a:custGeom>
              <a:avLst/>
              <a:gdLst>
                <a:gd name="T0" fmla="*/ 185 w 185"/>
                <a:gd name="T1" fmla="*/ 0 h 120"/>
                <a:gd name="T2" fmla="*/ 185 w 185"/>
                <a:gd name="T3" fmla="*/ 6 h 120"/>
                <a:gd name="T4" fmla="*/ 185 w 185"/>
                <a:gd name="T5" fmla="*/ 18 h 120"/>
                <a:gd name="T6" fmla="*/ 185 w 185"/>
                <a:gd name="T7" fmla="*/ 36 h 120"/>
                <a:gd name="T8" fmla="*/ 179 w 185"/>
                <a:gd name="T9" fmla="*/ 54 h 120"/>
                <a:gd name="T10" fmla="*/ 161 w 185"/>
                <a:gd name="T11" fmla="*/ 72 h 120"/>
                <a:gd name="T12" fmla="*/ 137 w 185"/>
                <a:gd name="T13" fmla="*/ 96 h 120"/>
                <a:gd name="T14" fmla="*/ 101 w 185"/>
                <a:gd name="T15" fmla="*/ 108 h 120"/>
                <a:gd name="T16" fmla="*/ 47 w 185"/>
                <a:gd name="T17" fmla="*/ 120 h 120"/>
                <a:gd name="T18" fmla="*/ 29 w 185"/>
                <a:gd name="T19" fmla="*/ 120 h 120"/>
                <a:gd name="T20" fmla="*/ 17 w 185"/>
                <a:gd name="T21" fmla="*/ 114 h 120"/>
                <a:gd name="T22" fmla="*/ 0 w 185"/>
                <a:gd name="T23" fmla="*/ 96 h 120"/>
                <a:gd name="T24" fmla="*/ 0 w 185"/>
                <a:gd name="T25" fmla="*/ 78 h 120"/>
                <a:gd name="T26" fmla="*/ 0 w 185"/>
                <a:gd name="T27" fmla="*/ 72 h 120"/>
                <a:gd name="T28" fmla="*/ 185 w 185"/>
                <a:gd name="T29" fmla="*/ 0 h 120"/>
                <a:gd name="T30" fmla="*/ 185 w 185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85" y="18"/>
                  </a:lnTo>
                  <a:lnTo>
                    <a:pt x="185" y="36"/>
                  </a:lnTo>
                  <a:lnTo>
                    <a:pt x="179" y="54"/>
                  </a:lnTo>
                  <a:lnTo>
                    <a:pt x="161" y="72"/>
                  </a:lnTo>
                  <a:lnTo>
                    <a:pt x="137" y="96"/>
                  </a:lnTo>
                  <a:lnTo>
                    <a:pt x="101" y="108"/>
                  </a:lnTo>
                  <a:lnTo>
                    <a:pt x="47" y="120"/>
                  </a:lnTo>
                  <a:lnTo>
                    <a:pt x="29" y="120"/>
                  </a:lnTo>
                  <a:lnTo>
                    <a:pt x="17" y="114"/>
                  </a:lnTo>
                  <a:lnTo>
                    <a:pt x="0" y="96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185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6472" name="Freeform 8"/>
            <p:cNvSpPr>
              <a:spLocks/>
            </p:cNvSpPr>
            <p:nvPr userDrawn="1"/>
          </p:nvSpPr>
          <p:spPr bwMode="hidden">
            <a:xfrm>
              <a:off x="3779" y="2393"/>
              <a:ext cx="185" cy="120"/>
            </a:xfrm>
            <a:custGeom>
              <a:avLst/>
              <a:gdLst>
                <a:gd name="T0" fmla="*/ 185 w 185"/>
                <a:gd name="T1" fmla="*/ 0 h 120"/>
                <a:gd name="T2" fmla="*/ 185 w 185"/>
                <a:gd name="T3" fmla="*/ 6 h 120"/>
                <a:gd name="T4" fmla="*/ 179 w 185"/>
                <a:gd name="T5" fmla="*/ 24 h 120"/>
                <a:gd name="T6" fmla="*/ 167 w 185"/>
                <a:gd name="T7" fmla="*/ 42 h 120"/>
                <a:gd name="T8" fmla="*/ 149 w 185"/>
                <a:gd name="T9" fmla="*/ 66 h 120"/>
                <a:gd name="T10" fmla="*/ 131 w 185"/>
                <a:gd name="T11" fmla="*/ 90 h 120"/>
                <a:gd name="T12" fmla="*/ 102 w 185"/>
                <a:gd name="T13" fmla="*/ 108 h 120"/>
                <a:gd name="T14" fmla="*/ 66 w 185"/>
                <a:gd name="T15" fmla="*/ 120 h 120"/>
                <a:gd name="T16" fmla="*/ 18 w 185"/>
                <a:gd name="T17" fmla="*/ 120 h 120"/>
                <a:gd name="T18" fmla="*/ 0 w 185"/>
                <a:gd name="T19" fmla="*/ 60 h 120"/>
                <a:gd name="T20" fmla="*/ 185 w 185"/>
                <a:gd name="T21" fmla="*/ 0 h 120"/>
                <a:gd name="T22" fmla="*/ 185 w 185"/>
                <a:gd name="T23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79" y="24"/>
                  </a:lnTo>
                  <a:lnTo>
                    <a:pt x="167" y="42"/>
                  </a:lnTo>
                  <a:lnTo>
                    <a:pt x="149" y="66"/>
                  </a:lnTo>
                  <a:lnTo>
                    <a:pt x="131" y="90"/>
                  </a:lnTo>
                  <a:lnTo>
                    <a:pt x="102" y="108"/>
                  </a:lnTo>
                  <a:lnTo>
                    <a:pt x="66" y="120"/>
                  </a:lnTo>
                  <a:lnTo>
                    <a:pt x="18" y="120"/>
                  </a:lnTo>
                  <a:lnTo>
                    <a:pt x="0" y="60"/>
                  </a:lnTo>
                  <a:lnTo>
                    <a:pt x="185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6473" name="Freeform 9"/>
            <p:cNvSpPr>
              <a:spLocks/>
            </p:cNvSpPr>
            <p:nvPr userDrawn="1"/>
          </p:nvSpPr>
          <p:spPr bwMode="hidden">
            <a:xfrm>
              <a:off x="3839" y="1836"/>
              <a:ext cx="528" cy="275"/>
            </a:xfrm>
            <a:custGeom>
              <a:avLst/>
              <a:gdLst>
                <a:gd name="T0" fmla="*/ 0 w 526"/>
                <a:gd name="T1" fmla="*/ 275 h 275"/>
                <a:gd name="T2" fmla="*/ 0 w 526"/>
                <a:gd name="T3" fmla="*/ 269 h 275"/>
                <a:gd name="T4" fmla="*/ 6 w 526"/>
                <a:gd name="T5" fmla="*/ 251 h 275"/>
                <a:gd name="T6" fmla="*/ 6 w 526"/>
                <a:gd name="T7" fmla="*/ 239 h 275"/>
                <a:gd name="T8" fmla="*/ 12 w 526"/>
                <a:gd name="T9" fmla="*/ 227 h 275"/>
                <a:gd name="T10" fmla="*/ 18 w 526"/>
                <a:gd name="T11" fmla="*/ 221 h 275"/>
                <a:gd name="T12" fmla="*/ 36 w 526"/>
                <a:gd name="T13" fmla="*/ 215 h 275"/>
                <a:gd name="T14" fmla="*/ 77 w 526"/>
                <a:gd name="T15" fmla="*/ 203 h 275"/>
                <a:gd name="T16" fmla="*/ 137 w 526"/>
                <a:gd name="T17" fmla="*/ 179 h 275"/>
                <a:gd name="T18" fmla="*/ 209 w 526"/>
                <a:gd name="T19" fmla="*/ 143 h 275"/>
                <a:gd name="T20" fmla="*/ 251 w 526"/>
                <a:gd name="T21" fmla="*/ 120 h 275"/>
                <a:gd name="T22" fmla="*/ 299 w 526"/>
                <a:gd name="T23" fmla="*/ 96 h 275"/>
                <a:gd name="T24" fmla="*/ 394 w 526"/>
                <a:gd name="T25" fmla="*/ 48 h 275"/>
                <a:gd name="T26" fmla="*/ 442 w 526"/>
                <a:gd name="T27" fmla="*/ 30 h 275"/>
                <a:gd name="T28" fmla="*/ 478 w 526"/>
                <a:gd name="T29" fmla="*/ 12 h 275"/>
                <a:gd name="T30" fmla="*/ 502 w 526"/>
                <a:gd name="T31" fmla="*/ 6 h 275"/>
                <a:gd name="T32" fmla="*/ 520 w 526"/>
                <a:gd name="T33" fmla="*/ 0 h 275"/>
                <a:gd name="T34" fmla="*/ 526 w 526"/>
                <a:gd name="T35" fmla="*/ 0 h 275"/>
                <a:gd name="T36" fmla="*/ 520 w 526"/>
                <a:gd name="T37" fmla="*/ 6 h 275"/>
                <a:gd name="T38" fmla="*/ 508 w 526"/>
                <a:gd name="T39" fmla="*/ 12 h 275"/>
                <a:gd name="T40" fmla="*/ 484 w 526"/>
                <a:gd name="T41" fmla="*/ 24 h 275"/>
                <a:gd name="T42" fmla="*/ 460 w 526"/>
                <a:gd name="T43" fmla="*/ 42 h 275"/>
                <a:gd name="T44" fmla="*/ 436 w 526"/>
                <a:gd name="T45" fmla="*/ 54 h 275"/>
                <a:gd name="T46" fmla="*/ 394 w 526"/>
                <a:gd name="T47" fmla="*/ 78 h 275"/>
                <a:gd name="T48" fmla="*/ 340 w 526"/>
                <a:gd name="T49" fmla="*/ 108 h 275"/>
                <a:gd name="T50" fmla="*/ 275 w 526"/>
                <a:gd name="T51" fmla="*/ 143 h 275"/>
                <a:gd name="T52" fmla="*/ 131 w 526"/>
                <a:gd name="T53" fmla="*/ 221 h 275"/>
                <a:gd name="T54" fmla="*/ 65 w 526"/>
                <a:gd name="T55" fmla="*/ 251 h 275"/>
                <a:gd name="T56" fmla="*/ 0 w 526"/>
                <a:gd name="T57" fmla="*/ 275 h 275"/>
                <a:gd name="T58" fmla="*/ 0 w 526"/>
                <a:gd name="T59" fmla="*/ 275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26" h="275">
                  <a:moveTo>
                    <a:pt x="0" y="275"/>
                  </a:moveTo>
                  <a:lnTo>
                    <a:pt x="0" y="269"/>
                  </a:lnTo>
                  <a:lnTo>
                    <a:pt x="6" y="251"/>
                  </a:lnTo>
                  <a:lnTo>
                    <a:pt x="6" y="239"/>
                  </a:lnTo>
                  <a:lnTo>
                    <a:pt x="12" y="227"/>
                  </a:lnTo>
                  <a:lnTo>
                    <a:pt x="18" y="221"/>
                  </a:lnTo>
                  <a:lnTo>
                    <a:pt x="36" y="215"/>
                  </a:lnTo>
                  <a:lnTo>
                    <a:pt x="77" y="203"/>
                  </a:lnTo>
                  <a:lnTo>
                    <a:pt x="137" y="179"/>
                  </a:lnTo>
                  <a:lnTo>
                    <a:pt x="209" y="143"/>
                  </a:lnTo>
                  <a:lnTo>
                    <a:pt x="251" y="120"/>
                  </a:lnTo>
                  <a:lnTo>
                    <a:pt x="299" y="96"/>
                  </a:lnTo>
                  <a:lnTo>
                    <a:pt x="394" y="48"/>
                  </a:lnTo>
                  <a:lnTo>
                    <a:pt x="442" y="30"/>
                  </a:lnTo>
                  <a:lnTo>
                    <a:pt x="478" y="12"/>
                  </a:lnTo>
                  <a:lnTo>
                    <a:pt x="502" y="6"/>
                  </a:lnTo>
                  <a:lnTo>
                    <a:pt x="520" y="0"/>
                  </a:lnTo>
                  <a:lnTo>
                    <a:pt x="526" y="0"/>
                  </a:lnTo>
                  <a:lnTo>
                    <a:pt x="520" y="6"/>
                  </a:lnTo>
                  <a:lnTo>
                    <a:pt x="508" y="12"/>
                  </a:lnTo>
                  <a:lnTo>
                    <a:pt x="484" y="24"/>
                  </a:lnTo>
                  <a:lnTo>
                    <a:pt x="460" y="42"/>
                  </a:lnTo>
                  <a:lnTo>
                    <a:pt x="436" y="54"/>
                  </a:lnTo>
                  <a:lnTo>
                    <a:pt x="394" y="78"/>
                  </a:lnTo>
                  <a:lnTo>
                    <a:pt x="340" y="108"/>
                  </a:lnTo>
                  <a:lnTo>
                    <a:pt x="275" y="143"/>
                  </a:lnTo>
                  <a:lnTo>
                    <a:pt x="131" y="221"/>
                  </a:lnTo>
                  <a:lnTo>
                    <a:pt x="65" y="251"/>
                  </a:lnTo>
                  <a:lnTo>
                    <a:pt x="0" y="275"/>
                  </a:lnTo>
                  <a:lnTo>
                    <a:pt x="0" y="2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6474" name="Freeform 10"/>
            <p:cNvSpPr>
              <a:spLocks/>
            </p:cNvSpPr>
            <p:nvPr userDrawn="1"/>
          </p:nvSpPr>
          <p:spPr bwMode="hidden">
            <a:xfrm>
              <a:off x="3676" y="2015"/>
              <a:ext cx="721" cy="306"/>
            </a:xfrm>
            <a:custGeom>
              <a:avLst/>
              <a:gdLst>
                <a:gd name="T0" fmla="*/ 48 w 718"/>
                <a:gd name="T1" fmla="*/ 216 h 306"/>
                <a:gd name="T2" fmla="*/ 30 w 718"/>
                <a:gd name="T3" fmla="*/ 252 h 306"/>
                <a:gd name="T4" fmla="*/ 12 w 718"/>
                <a:gd name="T5" fmla="*/ 282 h 306"/>
                <a:gd name="T6" fmla="*/ 6 w 718"/>
                <a:gd name="T7" fmla="*/ 300 h 306"/>
                <a:gd name="T8" fmla="*/ 0 w 718"/>
                <a:gd name="T9" fmla="*/ 306 h 306"/>
                <a:gd name="T10" fmla="*/ 48 w 718"/>
                <a:gd name="T11" fmla="*/ 276 h 306"/>
                <a:gd name="T12" fmla="*/ 84 w 718"/>
                <a:gd name="T13" fmla="*/ 252 h 306"/>
                <a:gd name="T14" fmla="*/ 108 w 718"/>
                <a:gd name="T15" fmla="*/ 234 h 306"/>
                <a:gd name="T16" fmla="*/ 120 w 718"/>
                <a:gd name="T17" fmla="*/ 228 h 306"/>
                <a:gd name="T18" fmla="*/ 126 w 718"/>
                <a:gd name="T19" fmla="*/ 228 h 306"/>
                <a:gd name="T20" fmla="*/ 144 w 718"/>
                <a:gd name="T21" fmla="*/ 222 h 306"/>
                <a:gd name="T22" fmla="*/ 168 w 718"/>
                <a:gd name="T23" fmla="*/ 216 h 306"/>
                <a:gd name="T24" fmla="*/ 198 w 718"/>
                <a:gd name="T25" fmla="*/ 204 h 306"/>
                <a:gd name="T26" fmla="*/ 275 w 718"/>
                <a:gd name="T27" fmla="*/ 180 h 306"/>
                <a:gd name="T28" fmla="*/ 371 w 718"/>
                <a:gd name="T29" fmla="*/ 156 h 306"/>
                <a:gd name="T30" fmla="*/ 461 w 718"/>
                <a:gd name="T31" fmla="*/ 126 h 306"/>
                <a:gd name="T32" fmla="*/ 544 w 718"/>
                <a:gd name="T33" fmla="*/ 102 h 306"/>
                <a:gd name="T34" fmla="*/ 574 w 718"/>
                <a:gd name="T35" fmla="*/ 90 h 306"/>
                <a:gd name="T36" fmla="*/ 604 w 718"/>
                <a:gd name="T37" fmla="*/ 84 h 306"/>
                <a:gd name="T38" fmla="*/ 622 w 718"/>
                <a:gd name="T39" fmla="*/ 78 h 306"/>
                <a:gd name="T40" fmla="*/ 628 w 718"/>
                <a:gd name="T41" fmla="*/ 72 h 306"/>
                <a:gd name="T42" fmla="*/ 634 w 718"/>
                <a:gd name="T43" fmla="*/ 66 h 306"/>
                <a:gd name="T44" fmla="*/ 652 w 718"/>
                <a:gd name="T45" fmla="*/ 60 h 306"/>
                <a:gd name="T46" fmla="*/ 694 w 718"/>
                <a:gd name="T47" fmla="*/ 30 h 306"/>
                <a:gd name="T48" fmla="*/ 712 w 718"/>
                <a:gd name="T49" fmla="*/ 18 h 306"/>
                <a:gd name="T50" fmla="*/ 718 w 718"/>
                <a:gd name="T51" fmla="*/ 6 h 306"/>
                <a:gd name="T52" fmla="*/ 712 w 718"/>
                <a:gd name="T53" fmla="*/ 0 h 306"/>
                <a:gd name="T54" fmla="*/ 688 w 718"/>
                <a:gd name="T55" fmla="*/ 0 h 306"/>
                <a:gd name="T56" fmla="*/ 628 w 718"/>
                <a:gd name="T57" fmla="*/ 0 h 306"/>
                <a:gd name="T58" fmla="*/ 580 w 718"/>
                <a:gd name="T59" fmla="*/ 0 h 306"/>
                <a:gd name="T60" fmla="*/ 544 w 718"/>
                <a:gd name="T61" fmla="*/ 0 h 306"/>
                <a:gd name="T62" fmla="*/ 514 w 718"/>
                <a:gd name="T63" fmla="*/ 18 h 306"/>
                <a:gd name="T64" fmla="*/ 485 w 718"/>
                <a:gd name="T65" fmla="*/ 42 h 306"/>
                <a:gd name="T66" fmla="*/ 467 w 718"/>
                <a:gd name="T67" fmla="*/ 54 h 306"/>
                <a:gd name="T68" fmla="*/ 449 w 718"/>
                <a:gd name="T69" fmla="*/ 60 h 306"/>
                <a:gd name="T70" fmla="*/ 425 w 718"/>
                <a:gd name="T71" fmla="*/ 60 h 306"/>
                <a:gd name="T72" fmla="*/ 389 w 718"/>
                <a:gd name="T73" fmla="*/ 66 h 306"/>
                <a:gd name="T74" fmla="*/ 347 w 718"/>
                <a:gd name="T75" fmla="*/ 84 h 306"/>
                <a:gd name="T76" fmla="*/ 311 w 718"/>
                <a:gd name="T77" fmla="*/ 108 h 306"/>
                <a:gd name="T78" fmla="*/ 287 w 718"/>
                <a:gd name="T79" fmla="*/ 126 h 306"/>
                <a:gd name="T80" fmla="*/ 275 w 718"/>
                <a:gd name="T81" fmla="*/ 132 h 306"/>
                <a:gd name="T82" fmla="*/ 257 w 718"/>
                <a:gd name="T83" fmla="*/ 138 h 306"/>
                <a:gd name="T84" fmla="*/ 221 w 718"/>
                <a:gd name="T85" fmla="*/ 138 h 306"/>
                <a:gd name="T86" fmla="*/ 186 w 718"/>
                <a:gd name="T87" fmla="*/ 138 h 306"/>
                <a:gd name="T88" fmla="*/ 180 w 718"/>
                <a:gd name="T89" fmla="*/ 138 h 306"/>
                <a:gd name="T90" fmla="*/ 174 w 718"/>
                <a:gd name="T91" fmla="*/ 138 h 306"/>
                <a:gd name="T92" fmla="*/ 114 w 718"/>
                <a:gd name="T93" fmla="*/ 162 h 306"/>
                <a:gd name="T94" fmla="*/ 48 w 718"/>
                <a:gd name="T95" fmla="*/ 216 h 306"/>
                <a:gd name="T96" fmla="*/ 48 w 718"/>
                <a:gd name="T97" fmla="*/ 216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18" h="306">
                  <a:moveTo>
                    <a:pt x="48" y="216"/>
                  </a:moveTo>
                  <a:lnTo>
                    <a:pt x="30" y="252"/>
                  </a:lnTo>
                  <a:lnTo>
                    <a:pt x="12" y="282"/>
                  </a:lnTo>
                  <a:lnTo>
                    <a:pt x="6" y="300"/>
                  </a:lnTo>
                  <a:lnTo>
                    <a:pt x="0" y="306"/>
                  </a:lnTo>
                  <a:lnTo>
                    <a:pt x="48" y="276"/>
                  </a:lnTo>
                  <a:lnTo>
                    <a:pt x="84" y="252"/>
                  </a:lnTo>
                  <a:lnTo>
                    <a:pt x="108" y="234"/>
                  </a:lnTo>
                  <a:lnTo>
                    <a:pt x="120" y="228"/>
                  </a:lnTo>
                  <a:lnTo>
                    <a:pt x="126" y="228"/>
                  </a:lnTo>
                  <a:lnTo>
                    <a:pt x="144" y="222"/>
                  </a:lnTo>
                  <a:lnTo>
                    <a:pt x="168" y="216"/>
                  </a:lnTo>
                  <a:lnTo>
                    <a:pt x="198" y="204"/>
                  </a:lnTo>
                  <a:lnTo>
                    <a:pt x="275" y="180"/>
                  </a:lnTo>
                  <a:lnTo>
                    <a:pt x="371" y="156"/>
                  </a:lnTo>
                  <a:lnTo>
                    <a:pt x="461" y="126"/>
                  </a:lnTo>
                  <a:lnTo>
                    <a:pt x="544" y="102"/>
                  </a:lnTo>
                  <a:lnTo>
                    <a:pt x="574" y="90"/>
                  </a:lnTo>
                  <a:lnTo>
                    <a:pt x="604" y="84"/>
                  </a:lnTo>
                  <a:lnTo>
                    <a:pt x="622" y="78"/>
                  </a:lnTo>
                  <a:lnTo>
                    <a:pt x="628" y="72"/>
                  </a:lnTo>
                  <a:lnTo>
                    <a:pt x="634" y="66"/>
                  </a:lnTo>
                  <a:lnTo>
                    <a:pt x="652" y="60"/>
                  </a:lnTo>
                  <a:lnTo>
                    <a:pt x="694" y="30"/>
                  </a:lnTo>
                  <a:lnTo>
                    <a:pt x="712" y="18"/>
                  </a:lnTo>
                  <a:lnTo>
                    <a:pt x="718" y="6"/>
                  </a:lnTo>
                  <a:lnTo>
                    <a:pt x="712" y="0"/>
                  </a:lnTo>
                  <a:lnTo>
                    <a:pt x="688" y="0"/>
                  </a:lnTo>
                  <a:lnTo>
                    <a:pt x="628" y="0"/>
                  </a:lnTo>
                  <a:lnTo>
                    <a:pt x="580" y="0"/>
                  </a:lnTo>
                  <a:lnTo>
                    <a:pt x="544" y="0"/>
                  </a:lnTo>
                  <a:lnTo>
                    <a:pt x="514" y="18"/>
                  </a:lnTo>
                  <a:lnTo>
                    <a:pt x="485" y="42"/>
                  </a:lnTo>
                  <a:lnTo>
                    <a:pt x="467" y="54"/>
                  </a:lnTo>
                  <a:lnTo>
                    <a:pt x="449" y="60"/>
                  </a:lnTo>
                  <a:lnTo>
                    <a:pt x="425" y="60"/>
                  </a:lnTo>
                  <a:lnTo>
                    <a:pt x="389" y="66"/>
                  </a:lnTo>
                  <a:lnTo>
                    <a:pt x="347" y="84"/>
                  </a:lnTo>
                  <a:lnTo>
                    <a:pt x="311" y="108"/>
                  </a:lnTo>
                  <a:lnTo>
                    <a:pt x="287" y="126"/>
                  </a:lnTo>
                  <a:lnTo>
                    <a:pt x="275" y="132"/>
                  </a:lnTo>
                  <a:lnTo>
                    <a:pt x="257" y="138"/>
                  </a:lnTo>
                  <a:lnTo>
                    <a:pt x="221" y="138"/>
                  </a:lnTo>
                  <a:lnTo>
                    <a:pt x="186" y="138"/>
                  </a:lnTo>
                  <a:lnTo>
                    <a:pt x="180" y="138"/>
                  </a:lnTo>
                  <a:lnTo>
                    <a:pt x="174" y="138"/>
                  </a:lnTo>
                  <a:lnTo>
                    <a:pt x="114" y="162"/>
                  </a:lnTo>
                  <a:lnTo>
                    <a:pt x="48" y="216"/>
                  </a:lnTo>
                  <a:lnTo>
                    <a:pt x="48" y="2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6475" name="Freeform 11"/>
            <p:cNvSpPr>
              <a:spLocks/>
            </p:cNvSpPr>
            <p:nvPr userDrawn="1"/>
          </p:nvSpPr>
          <p:spPr bwMode="hidden">
            <a:xfrm>
              <a:off x="3358" y="1890"/>
              <a:ext cx="2400" cy="881"/>
            </a:xfrm>
            <a:custGeom>
              <a:avLst/>
              <a:gdLst>
                <a:gd name="T0" fmla="*/ 2231 w 2392"/>
                <a:gd name="T1" fmla="*/ 54 h 881"/>
                <a:gd name="T2" fmla="*/ 2189 w 2392"/>
                <a:gd name="T3" fmla="*/ 54 h 881"/>
                <a:gd name="T4" fmla="*/ 2147 w 2392"/>
                <a:gd name="T5" fmla="*/ 66 h 881"/>
                <a:gd name="T6" fmla="*/ 2021 w 2392"/>
                <a:gd name="T7" fmla="*/ 101 h 881"/>
                <a:gd name="T8" fmla="*/ 1956 w 2392"/>
                <a:gd name="T9" fmla="*/ 119 h 881"/>
                <a:gd name="T10" fmla="*/ 1860 w 2392"/>
                <a:gd name="T11" fmla="*/ 167 h 881"/>
                <a:gd name="T12" fmla="*/ 1836 w 2392"/>
                <a:gd name="T13" fmla="*/ 245 h 881"/>
                <a:gd name="T14" fmla="*/ 1842 w 2392"/>
                <a:gd name="T15" fmla="*/ 305 h 881"/>
                <a:gd name="T16" fmla="*/ 1758 w 2392"/>
                <a:gd name="T17" fmla="*/ 317 h 881"/>
                <a:gd name="T18" fmla="*/ 1597 w 2392"/>
                <a:gd name="T19" fmla="*/ 263 h 881"/>
                <a:gd name="T20" fmla="*/ 1507 w 2392"/>
                <a:gd name="T21" fmla="*/ 257 h 881"/>
                <a:gd name="T22" fmla="*/ 1399 w 2392"/>
                <a:gd name="T23" fmla="*/ 311 h 881"/>
                <a:gd name="T24" fmla="*/ 1334 w 2392"/>
                <a:gd name="T25" fmla="*/ 353 h 881"/>
                <a:gd name="T26" fmla="*/ 1310 w 2392"/>
                <a:gd name="T27" fmla="*/ 359 h 881"/>
                <a:gd name="T28" fmla="*/ 1214 w 2392"/>
                <a:gd name="T29" fmla="*/ 371 h 881"/>
                <a:gd name="T30" fmla="*/ 1160 w 2392"/>
                <a:gd name="T31" fmla="*/ 365 h 881"/>
                <a:gd name="T32" fmla="*/ 1053 w 2392"/>
                <a:gd name="T33" fmla="*/ 371 h 881"/>
                <a:gd name="T34" fmla="*/ 957 w 2392"/>
                <a:gd name="T35" fmla="*/ 383 h 881"/>
                <a:gd name="T36" fmla="*/ 921 w 2392"/>
                <a:gd name="T37" fmla="*/ 401 h 881"/>
                <a:gd name="T38" fmla="*/ 819 w 2392"/>
                <a:gd name="T39" fmla="*/ 419 h 881"/>
                <a:gd name="T40" fmla="*/ 778 w 2392"/>
                <a:gd name="T41" fmla="*/ 419 h 881"/>
                <a:gd name="T42" fmla="*/ 664 w 2392"/>
                <a:gd name="T43" fmla="*/ 437 h 881"/>
                <a:gd name="T44" fmla="*/ 598 w 2392"/>
                <a:gd name="T45" fmla="*/ 473 h 881"/>
                <a:gd name="T46" fmla="*/ 503 w 2392"/>
                <a:gd name="T47" fmla="*/ 467 h 881"/>
                <a:gd name="T48" fmla="*/ 431 w 2392"/>
                <a:gd name="T49" fmla="*/ 491 h 881"/>
                <a:gd name="T50" fmla="*/ 413 w 2392"/>
                <a:gd name="T51" fmla="*/ 539 h 881"/>
                <a:gd name="T52" fmla="*/ 347 w 2392"/>
                <a:gd name="T53" fmla="*/ 569 h 881"/>
                <a:gd name="T54" fmla="*/ 222 w 2392"/>
                <a:gd name="T55" fmla="*/ 599 h 881"/>
                <a:gd name="T56" fmla="*/ 138 w 2392"/>
                <a:gd name="T57" fmla="*/ 647 h 881"/>
                <a:gd name="T58" fmla="*/ 108 w 2392"/>
                <a:gd name="T59" fmla="*/ 659 h 881"/>
                <a:gd name="T60" fmla="*/ 0 w 2392"/>
                <a:gd name="T61" fmla="*/ 671 h 881"/>
                <a:gd name="T62" fmla="*/ 84 w 2392"/>
                <a:gd name="T63" fmla="*/ 695 h 881"/>
                <a:gd name="T64" fmla="*/ 263 w 2392"/>
                <a:gd name="T65" fmla="*/ 653 h 881"/>
                <a:gd name="T66" fmla="*/ 473 w 2392"/>
                <a:gd name="T67" fmla="*/ 569 h 881"/>
                <a:gd name="T68" fmla="*/ 568 w 2392"/>
                <a:gd name="T69" fmla="*/ 521 h 881"/>
                <a:gd name="T70" fmla="*/ 646 w 2392"/>
                <a:gd name="T71" fmla="*/ 515 h 881"/>
                <a:gd name="T72" fmla="*/ 873 w 2392"/>
                <a:gd name="T73" fmla="*/ 461 h 881"/>
                <a:gd name="T74" fmla="*/ 1148 w 2392"/>
                <a:gd name="T75" fmla="*/ 425 h 881"/>
                <a:gd name="T76" fmla="*/ 1292 w 2392"/>
                <a:gd name="T77" fmla="*/ 461 h 881"/>
                <a:gd name="T78" fmla="*/ 1417 w 2392"/>
                <a:gd name="T79" fmla="*/ 533 h 881"/>
                <a:gd name="T80" fmla="*/ 1435 w 2392"/>
                <a:gd name="T81" fmla="*/ 617 h 881"/>
                <a:gd name="T82" fmla="*/ 1376 w 2392"/>
                <a:gd name="T83" fmla="*/ 653 h 881"/>
                <a:gd name="T84" fmla="*/ 1226 w 2392"/>
                <a:gd name="T85" fmla="*/ 701 h 881"/>
                <a:gd name="T86" fmla="*/ 1112 w 2392"/>
                <a:gd name="T87" fmla="*/ 755 h 881"/>
                <a:gd name="T88" fmla="*/ 1065 w 2392"/>
                <a:gd name="T89" fmla="*/ 809 h 881"/>
                <a:gd name="T90" fmla="*/ 1077 w 2392"/>
                <a:gd name="T91" fmla="*/ 869 h 881"/>
                <a:gd name="T92" fmla="*/ 1106 w 2392"/>
                <a:gd name="T93" fmla="*/ 881 h 881"/>
                <a:gd name="T94" fmla="*/ 1208 w 2392"/>
                <a:gd name="T95" fmla="*/ 869 h 881"/>
                <a:gd name="T96" fmla="*/ 1388 w 2392"/>
                <a:gd name="T97" fmla="*/ 857 h 881"/>
                <a:gd name="T98" fmla="*/ 1441 w 2392"/>
                <a:gd name="T99" fmla="*/ 851 h 881"/>
                <a:gd name="T100" fmla="*/ 1483 w 2392"/>
                <a:gd name="T101" fmla="*/ 833 h 881"/>
                <a:gd name="T102" fmla="*/ 1675 w 2392"/>
                <a:gd name="T103" fmla="*/ 743 h 881"/>
                <a:gd name="T104" fmla="*/ 1806 w 2392"/>
                <a:gd name="T105" fmla="*/ 689 h 881"/>
                <a:gd name="T106" fmla="*/ 1884 w 2392"/>
                <a:gd name="T107" fmla="*/ 581 h 881"/>
                <a:gd name="T108" fmla="*/ 2039 w 2392"/>
                <a:gd name="T109" fmla="*/ 389 h 881"/>
                <a:gd name="T110" fmla="*/ 2207 w 2392"/>
                <a:gd name="T111" fmla="*/ 269 h 881"/>
                <a:gd name="T112" fmla="*/ 2249 w 2392"/>
                <a:gd name="T113" fmla="*/ 239 h 881"/>
                <a:gd name="T114" fmla="*/ 2392 w 2392"/>
                <a:gd name="T115" fmla="*/ 0 h 881"/>
                <a:gd name="T116" fmla="*/ 2302 w 2392"/>
                <a:gd name="T117" fmla="*/ 36 h 8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392" h="881">
                  <a:moveTo>
                    <a:pt x="2302" y="36"/>
                  </a:moveTo>
                  <a:lnTo>
                    <a:pt x="2266" y="48"/>
                  </a:lnTo>
                  <a:lnTo>
                    <a:pt x="2231" y="54"/>
                  </a:lnTo>
                  <a:lnTo>
                    <a:pt x="2201" y="54"/>
                  </a:lnTo>
                  <a:lnTo>
                    <a:pt x="2195" y="54"/>
                  </a:lnTo>
                  <a:lnTo>
                    <a:pt x="2189" y="54"/>
                  </a:lnTo>
                  <a:lnTo>
                    <a:pt x="2189" y="54"/>
                  </a:lnTo>
                  <a:lnTo>
                    <a:pt x="2177" y="60"/>
                  </a:lnTo>
                  <a:lnTo>
                    <a:pt x="2147" y="66"/>
                  </a:lnTo>
                  <a:lnTo>
                    <a:pt x="2105" y="78"/>
                  </a:lnTo>
                  <a:lnTo>
                    <a:pt x="2057" y="89"/>
                  </a:lnTo>
                  <a:lnTo>
                    <a:pt x="2021" y="101"/>
                  </a:lnTo>
                  <a:lnTo>
                    <a:pt x="1997" y="107"/>
                  </a:lnTo>
                  <a:lnTo>
                    <a:pt x="1973" y="113"/>
                  </a:lnTo>
                  <a:lnTo>
                    <a:pt x="1956" y="119"/>
                  </a:lnTo>
                  <a:lnTo>
                    <a:pt x="1926" y="131"/>
                  </a:lnTo>
                  <a:lnTo>
                    <a:pt x="1896" y="137"/>
                  </a:lnTo>
                  <a:lnTo>
                    <a:pt x="1860" y="167"/>
                  </a:lnTo>
                  <a:lnTo>
                    <a:pt x="1842" y="191"/>
                  </a:lnTo>
                  <a:lnTo>
                    <a:pt x="1836" y="221"/>
                  </a:lnTo>
                  <a:lnTo>
                    <a:pt x="1836" y="245"/>
                  </a:lnTo>
                  <a:lnTo>
                    <a:pt x="1842" y="269"/>
                  </a:lnTo>
                  <a:lnTo>
                    <a:pt x="1842" y="293"/>
                  </a:lnTo>
                  <a:lnTo>
                    <a:pt x="1842" y="305"/>
                  </a:lnTo>
                  <a:lnTo>
                    <a:pt x="1824" y="323"/>
                  </a:lnTo>
                  <a:lnTo>
                    <a:pt x="1794" y="329"/>
                  </a:lnTo>
                  <a:lnTo>
                    <a:pt x="1758" y="317"/>
                  </a:lnTo>
                  <a:lnTo>
                    <a:pt x="1716" y="299"/>
                  </a:lnTo>
                  <a:lnTo>
                    <a:pt x="1657" y="275"/>
                  </a:lnTo>
                  <a:lnTo>
                    <a:pt x="1597" y="263"/>
                  </a:lnTo>
                  <a:lnTo>
                    <a:pt x="1543" y="257"/>
                  </a:lnTo>
                  <a:lnTo>
                    <a:pt x="1519" y="257"/>
                  </a:lnTo>
                  <a:lnTo>
                    <a:pt x="1507" y="257"/>
                  </a:lnTo>
                  <a:lnTo>
                    <a:pt x="1489" y="263"/>
                  </a:lnTo>
                  <a:lnTo>
                    <a:pt x="1459" y="275"/>
                  </a:lnTo>
                  <a:lnTo>
                    <a:pt x="1399" y="311"/>
                  </a:lnTo>
                  <a:lnTo>
                    <a:pt x="1376" y="329"/>
                  </a:lnTo>
                  <a:lnTo>
                    <a:pt x="1352" y="341"/>
                  </a:lnTo>
                  <a:lnTo>
                    <a:pt x="1334" y="353"/>
                  </a:lnTo>
                  <a:lnTo>
                    <a:pt x="1328" y="359"/>
                  </a:lnTo>
                  <a:lnTo>
                    <a:pt x="1322" y="359"/>
                  </a:lnTo>
                  <a:lnTo>
                    <a:pt x="1310" y="359"/>
                  </a:lnTo>
                  <a:lnTo>
                    <a:pt x="1286" y="365"/>
                  </a:lnTo>
                  <a:lnTo>
                    <a:pt x="1262" y="365"/>
                  </a:lnTo>
                  <a:lnTo>
                    <a:pt x="1214" y="371"/>
                  </a:lnTo>
                  <a:lnTo>
                    <a:pt x="1196" y="371"/>
                  </a:lnTo>
                  <a:lnTo>
                    <a:pt x="1178" y="365"/>
                  </a:lnTo>
                  <a:lnTo>
                    <a:pt x="1160" y="365"/>
                  </a:lnTo>
                  <a:lnTo>
                    <a:pt x="1130" y="365"/>
                  </a:lnTo>
                  <a:lnTo>
                    <a:pt x="1095" y="365"/>
                  </a:lnTo>
                  <a:lnTo>
                    <a:pt x="1053" y="371"/>
                  </a:lnTo>
                  <a:lnTo>
                    <a:pt x="1017" y="377"/>
                  </a:lnTo>
                  <a:lnTo>
                    <a:pt x="981" y="377"/>
                  </a:lnTo>
                  <a:lnTo>
                    <a:pt x="957" y="383"/>
                  </a:lnTo>
                  <a:lnTo>
                    <a:pt x="945" y="389"/>
                  </a:lnTo>
                  <a:lnTo>
                    <a:pt x="939" y="395"/>
                  </a:lnTo>
                  <a:lnTo>
                    <a:pt x="921" y="401"/>
                  </a:lnTo>
                  <a:lnTo>
                    <a:pt x="879" y="407"/>
                  </a:lnTo>
                  <a:lnTo>
                    <a:pt x="837" y="419"/>
                  </a:lnTo>
                  <a:lnTo>
                    <a:pt x="819" y="419"/>
                  </a:lnTo>
                  <a:lnTo>
                    <a:pt x="808" y="419"/>
                  </a:lnTo>
                  <a:lnTo>
                    <a:pt x="796" y="419"/>
                  </a:lnTo>
                  <a:lnTo>
                    <a:pt x="778" y="419"/>
                  </a:lnTo>
                  <a:lnTo>
                    <a:pt x="754" y="419"/>
                  </a:lnTo>
                  <a:lnTo>
                    <a:pt x="724" y="425"/>
                  </a:lnTo>
                  <a:lnTo>
                    <a:pt x="664" y="437"/>
                  </a:lnTo>
                  <a:lnTo>
                    <a:pt x="640" y="449"/>
                  </a:lnTo>
                  <a:lnTo>
                    <a:pt x="616" y="461"/>
                  </a:lnTo>
                  <a:lnTo>
                    <a:pt x="598" y="473"/>
                  </a:lnTo>
                  <a:lnTo>
                    <a:pt x="580" y="473"/>
                  </a:lnTo>
                  <a:lnTo>
                    <a:pt x="538" y="473"/>
                  </a:lnTo>
                  <a:lnTo>
                    <a:pt x="503" y="467"/>
                  </a:lnTo>
                  <a:lnTo>
                    <a:pt x="461" y="473"/>
                  </a:lnTo>
                  <a:lnTo>
                    <a:pt x="443" y="479"/>
                  </a:lnTo>
                  <a:lnTo>
                    <a:pt x="431" y="491"/>
                  </a:lnTo>
                  <a:lnTo>
                    <a:pt x="425" y="509"/>
                  </a:lnTo>
                  <a:lnTo>
                    <a:pt x="419" y="533"/>
                  </a:lnTo>
                  <a:lnTo>
                    <a:pt x="413" y="539"/>
                  </a:lnTo>
                  <a:lnTo>
                    <a:pt x="407" y="545"/>
                  </a:lnTo>
                  <a:lnTo>
                    <a:pt x="389" y="551"/>
                  </a:lnTo>
                  <a:lnTo>
                    <a:pt x="347" y="569"/>
                  </a:lnTo>
                  <a:lnTo>
                    <a:pt x="299" y="587"/>
                  </a:lnTo>
                  <a:lnTo>
                    <a:pt x="257" y="593"/>
                  </a:lnTo>
                  <a:lnTo>
                    <a:pt x="222" y="599"/>
                  </a:lnTo>
                  <a:lnTo>
                    <a:pt x="180" y="617"/>
                  </a:lnTo>
                  <a:lnTo>
                    <a:pt x="150" y="641"/>
                  </a:lnTo>
                  <a:lnTo>
                    <a:pt x="138" y="647"/>
                  </a:lnTo>
                  <a:lnTo>
                    <a:pt x="132" y="653"/>
                  </a:lnTo>
                  <a:lnTo>
                    <a:pt x="126" y="659"/>
                  </a:lnTo>
                  <a:lnTo>
                    <a:pt x="108" y="659"/>
                  </a:lnTo>
                  <a:lnTo>
                    <a:pt x="96" y="653"/>
                  </a:lnTo>
                  <a:lnTo>
                    <a:pt x="90" y="653"/>
                  </a:lnTo>
                  <a:lnTo>
                    <a:pt x="0" y="671"/>
                  </a:lnTo>
                  <a:lnTo>
                    <a:pt x="12" y="689"/>
                  </a:lnTo>
                  <a:lnTo>
                    <a:pt x="42" y="695"/>
                  </a:lnTo>
                  <a:lnTo>
                    <a:pt x="84" y="695"/>
                  </a:lnTo>
                  <a:lnTo>
                    <a:pt x="132" y="683"/>
                  </a:lnTo>
                  <a:lnTo>
                    <a:pt x="192" y="671"/>
                  </a:lnTo>
                  <a:lnTo>
                    <a:pt x="263" y="653"/>
                  </a:lnTo>
                  <a:lnTo>
                    <a:pt x="335" y="629"/>
                  </a:lnTo>
                  <a:lnTo>
                    <a:pt x="407" y="599"/>
                  </a:lnTo>
                  <a:lnTo>
                    <a:pt x="473" y="569"/>
                  </a:lnTo>
                  <a:lnTo>
                    <a:pt x="527" y="545"/>
                  </a:lnTo>
                  <a:lnTo>
                    <a:pt x="562" y="527"/>
                  </a:lnTo>
                  <a:lnTo>
                    <a:pt x="568" y="521"/>
                  </a:lnTo>
                  <a:lnTo>
                    <a:pt x="574" y="521"/>
                  </a:lnTo>
                  <a:lnTo>
                    <a:pt x="604" y="521"/>
                  </a:lnTo>
                  <a:lnTo>
                    <a:pt x="646" y="515"/>
                  </a:lnTo>
                  <a:lnTo>
                    <a:pt x="712" y="497"/>
                  </a:lnTo>
                  <a:lnTo>
                    <a:pt x="790" y="479"/>
                  </a:lnTo>
                  <a:lnTo>
                    <a:pt x="873" y="461"/>
                  </a:lnTo>
                  <a:lnTo>
                    <a:pt x="963" y="443"/>
                  </a:lnTo>
                  <a:lnTo>
                    <a:pt x="1059" y="431"/>
                  </a:lnTo>
                  <a:lnTo>
                    <a:pt x="1148" y="425"/>
                  </a:lnTo>
                  <a:lnTo>
                    <a:pt x="1178" y="425"/>
                  </a:lnTo>
                  <a:lnTo>
                    <a:pt x="1214" y="437"/>
                  </a:lnTo>
                  <a:lnTo>
                    <a:pt x="1292" y="461"/>
                  </a:lnTo>
                  <a:lnTo>
                    <a:pt x="1340" y="479"/>
                  </a:lnTo>
                  <a:lnTo>
                    <a:pt x="1382" y="503"/>
                  </a:lnTo>
                  <a:lnTo>
                    <a:pt x="1417" y="533"/>
                  </a:lnTo>
                  <a:lnTo>
                    <a:pt x="1441" y="563"/>
                  </a:lnTo>
                  <a:lnTo>
                    <a:pt x="1447" y="587"/>
                  </a:lnTo>
                  <a:lnTo>
                    <a:pt x="1435" y="617"/>
                  </a:lnTo>
                  <a:lnTo>
                    <a:pt x="1423" y="629"/>
                  </a:lnTo>
                  <a:lnTo>
                    <a:pt x="1405" y="641"/>
                  </a:lnTo>
                  <a:lnTo>
                    <a:pt x="1376" y="653"/>
                  </a:lnTo>
                  <a:lnTo>
                    <a:pt x="1346" y="665"/>
                  </a:lnTo>
                  <a:lnTo>
                    <a:pt x="1280" y="683"/>
                  </a:lnTo>
                  <a:lnTo>
                    <a:pt x="1226" y="701"/>
                  </a:lnTo>
                  <a:lnTo>
                    <a:pt x="1178" y="719"/>
                  </a:lnTo>
                  <a:lnTo>
                    <a:pt x="1142" y="743"/>
                  </a:lnTo>
                  <a:lnTo>
                    <a:pt x="1112" y="755"/>
                  </a:lnTo>
                  <a:lnTo>
                    <a:pt x="1089" y="773"/>
                  </a:lnTo>
                  <a:lnTo>
                    <a:pt x="1077" y="791"/>
                  </a:lnTo>
                  <a:lnTo>
                    <a:pt x="1065" y="809"/>
                  </a:lnTo>
                  <a:lnTo>
                    <a:pt x="1059" y="833"/>
                  </a:lnTo>
                  <a:lnTo>
                    <a:pt x="1065" y="857"/>
                  </a:lnTo>
                  <a:lnTo>
                    <a:pt x="1077" y="869"/>
                  </a:lnTo>
                  <a:lnTo>
                    <a:pt x="1083" y="875"/>
                  </a:lnTo>
                  <a:lnTo>
                    <a:pt x="1089" y="881"/>
                  </a:lnTo>
                  <a:lnTo>
                    <a:pt x="1106" y="881"/>
                  </a:lnTo>
                  <a:lnTo>
                    <a:pt x="1124" y="875"/>
                  </a:lnTo>
                  <a:lnTo>
                    <a:pt x="1148" y="875"/>
                  </a:lnTo>
                  <a:lnTo>
                    <a:pt x="1208" y="869"/>
                  </a:lnTo>
                  <a:lnTo>
                    <a:pt x="1268" y="863"/>
                  </a:lnTo>
                  <a:lnTo>
                    <a:pt x="1328" y="863"/>
                  </a:lnTo>
                  <a:lnTo>
                    <a:pt x="1388" y="857"/>
                  </a:lnTo>
                  <a:lnTo>
                    <a:pt x="1411" y="857"/>
                  </a:lnTo>
                  <a:lnTo>
                    <a:pt x="1429" y="851"/>
                  </a:lnTo>
                  <a:lnTo>
                    <a:pt x="1441" y="851"/>
                  </a:lnTo>
                  <a:lnTo>
                    <a:pt x="1447" y="851"/>
                  </a:lnTo>
                  <a:lnTo>
                    <a:pt x="1459" y="845"/>
                  </a:lnTo>
                  <a:lnTo>
                    <a:pt x="1483" y="833"/>
                  </a:lnTo>
                  <a:lnTo>
                    <a:pt x="1525" y="815"/>
                  </a:lnTo>
                  <a:lnTo>
                    <a:pt x="1573" y="791"/>
                  </a:lnTo>
                  <a:lnTo>
                    <a:pt x="1675" y="743"/>
                  </a:lnTo>
                  <a:lnTo>
                    <a:pt x="1716" y="725"/>
                  </a:lnTo>
                  <a:lnTo>
                    <a:pt x="1752" y="713"/>
                  </a:lnTo>
                  <a:lnTo>
                    <a:pt x="1806" y="689"/>
                  </a:lnTo>
                  <a:lnTo>
                    <a:pt x="1842" y="653"/>
                  </a:lnTo>
                  <a:lnTo>
                    <a:pt x="1866" y="611"/>
                  </a:lnTo>
                  <a:lnTo>
                    <a:pt x="1884" y="581"/>
                  </a:lnTo>
                  <a:lnTo>
                    <a:pt x="1926" y="515"/>
                  </a:lnTo>
                  <a:lnTo>
                    <a:pt x="1979" y="449"/>
                  </a:lnTo>
                  <a:lnTo>
                    <a:pt x="2039" y="389"/>
                  </a:lnTo>
                  <a:lnTo>
                    <a:pt x="2105" y="341"/>
                  </a:lnTo>
                  <a:lnTo>
                    <a:pt x="2159" y="299"/>
                  </a:lnTo>
                  <a:lnTo>
                    <a:pt x="2207" y="269"/>
                  </a:lnTo>
                  <a:lnTo>
                    <a:pt x="2237" y="245"/>
                  </a:lnTo>
                  <a:lnTo>
                    <a:pt x="2249" y="239"/>
                  </a:lnTo>
                  <a:lnTo>
                    <a:pt x="2249" y="239"/>
                  </a:lnTo>
                  <a:lnTo>
                    <a:pt x="2392" y="167"/>
                  </a:lnTo>
                  <a:lnTo>
                    <a:pt x="2392" y="60"/>
                  </a:lnTo>
                  <a:lnTo>
                    <a:pt x="2392" y="0"/>
                  </a:lnTo>
                  <a:lnTo>
                    <a:pt x="2344" y="18"/>
                  </a:lnTo>
                  <a:lnTo>
                    <a:pt x="2302" y="36"/>
                  </a:lnTo>
                  <a:lnTo>
                    <a:pt x="2302" y="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6476" name="Freeform 12"/>
            <p:cNvSpPr>
              <a:spLocks/>
            </p:cNvSpPr>
            <p:nvPr userDrawn="1"/>
          </p:nvSpPr>
          <p:spPr bwMode="hidden">
            <a:xfrm>
              <a:off x="3839" y="1854"/>
              <a:ext cx="577" cy="258"/>
            </a:xfrm>
            <a:custGeom>
              <a:avLst/>
              <a:gdLst>
                <a:gd name="T0" fmla="*/ 30 w 550"/>
                <a:gd name="T1" fmla="*/ 245 h 257"/>
                <a:gd name="T2" fmla="*/ 18 w 550"/>
                <a:gd name="T3" fmla="*/ 251 h 257"/>
                <a:gd name="T4" fmla="*/ 6 w 550"/>
                <a:gd name="T5" fmla="*/ 257 h 257"/>
                <a:gd name="T6" fmla="*/ 0 w 550"/>
                <a:gd name="T7" fmla="*/ 257 h 257"/>
                <a:gd name="T8" fmla="*/ 305 w 550"/>
                <a:gd name="T9" fmla="*/ 113 h 257"/>
                <a:gd name="T10" fmla="*/ 520 w 550"/>
                <a:gd name="T11" fmla="*/ 0 h 257"/>
                <a:gd name="T12" fmla="*/ 526 w 550"/>
                <a:gd name="T13" fmla="*/ 6 h 257"/>
                <a:gd name="T14" fmla="*/ 544 w 550"/>
                <a:gd name="T15" fmla="*/ 18 h 257"/>
                <a:gd name="T16" fmla="*/ 550 w 550"/>
                <a:gd name="T17" fmla="*/ 24 h 257"/>
                <a:gd name="T18" fmla="*/ 550 w 550"/>
                <a:gd name="T19" fmla="*/ 36 h 257"/>
                <a:gd name="T20" fmla="*/ 544 w 550"/>
                <a:gd name="T21" fmla="*/ 42 h 257"/>
                <a:gd name="T22" fmla="*/ 526 w 550"/>
                <a:gd name="T23" fmla="*/ 54 h 257"/>
                <a:gd name="T24" fmla="*/ 514 w 550"/>
                <a:gd name="T25" fmla="*/ 60 h 257"/>
                <a:gd name="T26" fmla="*/ 502 w 550"/>
                <a:gd name="T27" fmla="*/ 66 h 257"/>
                <a:gd name="T28" fmla="*/ 448 w 550"/>
                <a:gd name="T29" fmla="*/ 84 h 257"/>
                <a:gd name="T30" fmla="*/ 382 w 550"/>
                <a:gd name="T31" fmla="*/ 113 h 257"/>
                <a:gd name="T32" fmla="*/ 305 w 550"/>
                <a:gd name="T33" fmla="*/ 143 h 257"/>
                <a:gd name="T34" fmla="*/ 227 w 550"/>
                <a:gd name="T35" fmla="*/ 173 h 257"/>
                <a:gd name="T36" fmla="*/ 149 w 550"/>
                <a:gd name="T37" fmla="*/ 203 h 257"/>
                <a:gd name="T38" fmla="*/ 83 w 550"/>
                <a:gd name="T39" fmla="*/ 227 h 257"/>
                <a:gd name="T40" fmla="*/ 30 w 550"/>
                <a:gd name="T41" fmla="*/ 245 h 257"/>
                <a:gd name="T42" fmla="*/ 30 w 550"/>
                <a:gd name="T43" fmla="*/ 245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50" h="257">
                  <a:moveTo>
                    <a:pt x="30" y="245"/>
                  </a:moveTo>
                  <a:lnTo>
                    <a:pt x="18" y="251"/>
                  </a:lnTo>
                  <a:lnTo>
                    <a:pt x="6" y="257"/>
                  </a:lnTo>
                  <a:lnTo>
                    <a:pt x="0" y="257"/>
                  </a:lnTo>
                  <a:lnTo>
                    <a:pt x="305" y="113"/>
                  </a:lnTo>
                  <a:lnTo>
                    <a:pt x="520" y="0"/>
                  </a:lnTo>
                  <a:lnTo>
                    <a:pt x="526" y="6"/>
                  </a:lnTo>
                  <a:lnTo>
                    <a:pt x="544" y="18"/>
                  </a:lnTo>
                  <a:lnTo>
                    <a:pt x="550" y="24"/>
                  </a:lnTo>
                  <a:lnTo>
                    <a:pt x="550" y="36"/>
                  </a:lnTo>
                  <a:lnTo>
                    <a:pt x="544" y="42"/>
                  </a:lnTo>
                  <a:lnTo>
                    <a:pt x="526" y="54"/>
                  </a:lnTo>
                  <a:lnTo>
                    <a:pt x="514" y="60"/>
                  </a:lnTo>
                  <a:lnTo>
                    <a:pt x="502" y="66"/>
                  </a:lnTo>
                  <a:lnTo>
                    <a:pt x="448" y="84"/>
                  </a:lnTo>
                  <a:lnTo>
                    <a:pt x="382" y="113"/>
                  </a:lnTo>
                  <a:lnTo>
                    <a:pt x="305" y="143"/>
                  </a:lnTo>
                  <a:lnTo>
                    <a:pt x="227" y="173"/>
                  </a:lnTo>
                  <a:lnTo>
                    <a:pt x="149" y="203"/>
                  </a:lnTo>
                  <a:lnTo>
                    <a:pt x="83" y="227"/>
                  </a:lnTo>
                  <a:lnTo>
                    <a:pt x="30" y="245"/>
                  </a:lnTo>
                  <a:lnTo>
                    <a:pt x="30" y="24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6477" name="Freeform 13"/>
            <p:cNvSpPr>
              <a:spLocks/>
            </p:cNvSpPr>
            <p:nvPr userDrawn="1"/>
          </p:nvSpPr>
          <p:spPr bwMode="hidden">
            <a:xfrm>
              <a:off x="5327" y="1642"/>
              <a:ext cx="5" cy="1"/>
            </a:xfrm>
            <a:custGeom>
              <a:avLst/>
              <a:gdLst>
                <a:gd name="T0" fmla="*/ 0 w 5"/>
                <a:gd name="T1" fmla="*/ 5 w 5"/>
                <a:gd name="T2" fmla="*/ 0 w 5"/>
                <a:gd name="T3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D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6478" name="Freeform 14"/>
            <p:cNvSpPr>
              <a:spLocks/>
            </p:cNvSpPr>
            <p:nvPr userDrawn="1"/>
          </p:nvSpPr>
          <p:spPr bwMode="hidden">
            <a:xfrm>
              <a:off x="3839" y="1728"/>
              <a:ext cx="716" cy="383"/>
            </a:xfrm>
            <a:custGeom>
              <a:avLst/>
              <a:gdLst>
                <a:gd name="T0" fmla="*/ 659 w 716"/>
                <a:gd name="T1" fmla="*/ 6 h 383"/>
                <a:gd name="T2" fmla="*/ 588 w 716"/>
                <a:gd name="T3" fmla="*/ 42 h 383"/>
                <a:gd name="T4" fmla="*/ 515 w 716"/>
                <a:gd name="T5" fmla="*/ 84 h 383"/>
                <a:gd name="T6" fmla="*/ 509 w 716"/>
                <a:gd name="T7" fmla="*/ 90 h 383"/>
                <a:gd name="T8" fmla="*/ 485 w 716"/>
                <a:gd name="T9" fmla="*/ 102 h 383"/>
                <a:gd name="T10" fmla="*/ 455 w 716"/>
                <a:gd name="T11" fmla="*/ 120 h 383"/>
                <a:gd name="T12" fmla="*/ 425 w 716"/>
                <a:gd name="T13" fmla="*/ 138 h 383"/>
                <a:gd name="T14" fmla="*/ 371 w 716"/>
                <a:gd name="T15" fmla="*/ 168 h 383"/>
                <a:gd name="T16" fmla="*/ 306 w 716"/>
                <a:gd name="T17" fmla="*/ 198 h 383"/>
                <a:gd name="T18" fmla="*/ 186 w 716"/>
                <a:gd name="T19" fmla="*/ 251 h 383"/>
                <a:gd name="T20" fmla="*/ 131 w 716"/>
                <a:gd name="T21" fmla="*/ 269 h 383"/>
                <a:gd name="T22" fmla="*/ 89 w 716"/>
                <a:gd name="T23" fmla="*/ 287 h 383"/>
                <a:gd name="T24" fmla="*/ 53 w 716"/>
                <a:gd name="T25" fmla="*/ 305 h 383"/>
                <a:gd name="T26" fmla="*/ 36 w 716"/>
                <a:gd name="T27" fmla="*/ 311 h 383"/>
                <a:gd name="T28" fmla="*/ 12 w 716"/>
                <a:gd name="T29" fmla="*/ 329 h 383"/>
                <a:gd name="T30" fmla="*/ 0 w 716"/>
                <a:gd name="T31" fmla="*/ 353 h 383"/>
                <a:gd name="T32" fmla="*/ 0 w 716"/>
                <a:gd name="T33" fmla="*/ 371 h 383"/>
                <a:gd name="T34" fmla="*/ 0 w 716"/>
                <a:gd name="T35" fmla="*/ 383 h 383"/>
                <a:gd name="T36" fmla="*/ 0 w 716"/>
                <a:gd name="T37" fmla="*/ 383 h 383"/>
                <a:gd name="T38" fmla="*/ 12 w 716"/>
                <a:gd name="T39" fmla="*/ 371 h 383"/>
                <a:gd name="T40" fmla="*/ 30 w 716"/>
                <a:gd name="T41" fmla="*/ 353 h 383"/>
                <a:gd name="T42" fmla="*/ 53 w 716"/>
                <a:gd name="T43" fmla="*/ 335 h 383"/>
                <a:gd name="T44" fmla="*/ 77 w 716"/>
                <a:gd name="T45" fmla="*/ 317 h 383"/>
                <a:gd name="T46" fmla="*/ 101 w 716"/>
                <a:gd name="T47" fmla="*/ 311 h 383"/>
                <a:gd name="T48" fmla="*/ 131 w 716"/>
                <a:gd name="T49" fmla="*/ 299 h 383"/>
                <a:gd name="T50" fmla="*/ 204 w 716"/>
                <a:gd name="T51" fmla="*/ 269 h 383"/>
                <a:gd name="T52" fmla="*/ 240 w 716"/>
                <a:gd name="T53" fmla="*/ 251 h 383"/>
                <a:gd name="T54" fmla="*/ 270 w 716"/>
                <a:gd name="T55" fmla="*/ 239 h 383"/>
                <a:gd name="T56" fmla="*/ 294 w 716"/>
                <a:gd name="T57" fmla="*/ 228 h 383"/>
                <a:gd name="T58" fmla="*/ 312 w 716"/>
                <a:gd name="T59" fmla="*/ 222 h 383"/>
                <a:gd name="T60" fmla="*/ 330 w 716"/>
                <a:gd name="T61" fmla="*/ 210 h 383"/>
                <a:gd name="T62" fmla="*/ 365 w 716"/>
                <a:gd name="T63" fmla="*/ 186 h 383"/>
                <a:gd name="T64" fmla="*/ 419 w 716"/>
                <a:gd name="T65" fmla="*/ 156 h 383"/>
                <a:gd name="T66" fmla="*/ 473 w 716"/>
                <a:gd name="T67" fmla="*/ 120 h 383"/>
                <a:gd name="T68" fmla="*/ 527 w 716"/>
                <a:gd name="T69" fmla="*/ 90 h 383"/>
                <a:gd name="T70" fmla="*/ 576 w 716"/>
                <a:gd name="T71" fmla="*/ 60 h 383"/>
                <a:gd name="T72" fmla="*/ 612 w 716"/>
                <a:gd name="T73" fmla="*/ 42 h 383"/>
                <a:gd name="T74" fmla="*/ 629 w 716"/>
                <a:gd name="T75" fmla="*/ 36 h 383"/>
                <a:gd name="T76" fmla="*/ 647 w 716"/>
                <a:gd name="T77" fmla="*/ 30 h 383"/>
                <a:gd name="T78" fmla="*/ 677 w 716"/>
                <a:gd name="T79" fmla="*/ 18 h 383"/>
                <a:gd name="T80" fmla="*/ 701 w 716"/>
                <a:gd name="T81" fmla="*/ 6 h 383"/>
                <a:gd name="T82" fmla="*/ 713 w 716"/>
                <a:gd name="T83" fmla="*/ 0 h 383"/>
                <a:gd name="T84" fmla="*/ 713 w 716"/>
                <a:gd name="T85" fmla="*/ 0 h 383"/>
                <a:gd name="T86" fmla="*/ 659 w 716"/>
                <a:gd name="T87" fmla="*/ 6 h 383"/>
                <a:gd name="T88" fmla="*/ 716 w 716"/>
                <a:gd name="T89" fmla="*/ 63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16" h="383">
                  <a:moveTo>
                    <a:pt x="659" y="6"/>
                  </a:moveTo>
                  <a:lnTo>
                    <a:pt x="588" y="42"/>
                  </a:lnTo>
                  <a:lnTo>
                    <a:pt x="515" y="84"/>
                  </a:lnTo>
                  <a:lnTo>
                    <a:pt x="509" y="90"/>
                  </a:lnTo>
                  <a:lnTo>
                    <a:pt x="485" y="102"/>
                  </a:lnTo>
                  <a:lnTo>
                    <a:pt x="455" y="120"/>
                  </a:lnTo>
                  <a:lnTo>
                    <a:pt x="425" y="138"/>
                  </a:lnTo>
                  <a:lnTo>
                    <a:pt x="371" y="168"/>
                  </a:lnTo>
                  <a:lnTo>
                    <a:pt x="306" y="198"/>
                  </a:lnTo>
                  <a:lnTo>
                    <a:pt x="186" y="251"/>
                  </a:lnTo>
                  <a:lnTo>
                    <a:pt x="131" y="269"/>
                  </a:lnTo>
                  <a:lnTo>
                    <a:pt x="89" y="287"/>
                  </a:lnTo>
                  <a:lnTo>
                    <a:pt x="53" y="305"/>
                  </a:lnTo>
                  <a:lnTo>
                    <a:pt x="36" y="311"/>
                  </a:lnTo>
                  <a:lnTo>
                    <a:pt x="12" y="329"/>
                  </a:lnTo>
                  <a:lnTo>
                    <a:pt x="0" y="353"/>
                  </a:lnTo>
                  <a:lnTo>
                    <a:pt x="0" y="371"/>
                  </a:lnTo>
                  <a:lnTo>
                    <a:pt x="0" y="383"/>
                  </a:lnTo>
                  <a:lnTo>
                    <a:pt x="0" y="383"/>
                  </a:lnTo>
                  <a:lnTo>
                    <a:pt x="12" y="371"/>
                  </a:lnTo>
                  <a:lnTo>
                    <a:pt x="30" y="353"/>
                  </a:lnTo>
                  <a:lnTo>
                    <a:pt x="53" y="335"/>
                  </a:lnTo>
                  <a:lnTo>
                    <a:pt x="77" y="317"/>
                  </a:lnTo>
                  <a:lnTo>
                    <a:pt x="101" y="311"/>
                  </a:lnTo>
                  <a:lnTo>
                    <a:pt x="131" y="299"/>
                  </a:lnTo>
                  <a:lnTo>
                    <a:pt x="204" y="269"/>
                  </a:lnTo>
                  <a:lnTo>
                    <a:pt x="240" y="251"/>
                  </a:lnTo>
                  <a:lnTo>
                    <a:pt x="270" y="239"/>
                  </a:lnTo>
                  <a:lnTo>
                    <a:pt x="294" y="228"/>
                  </a:lnTo>
                  <a:lnTo>
                    <a:pt x="312" y="222"/>
                  </a:lnTo>
                  <a:lnTo>
                    <a:pt x="330" y="210"/>
                  </a:lnTo>
                  <a:lnTo>
                    <a:pt x="365" y="186"/>
                  </a:lnTo>
                  <a:lnTo>
                    <a:pt x="419" y="156"/>
                  </a:lnTo>
                  <a:lnTo>
                    <a:pt x="473" y="120"/>
                  </a:lnTo>
                  <a:lnTo>
                    <a:pt x="527" y="90"/>
                  </a:lnTo>
                  <a:lnTo>
                    <a:pt x="576" y="60"/>
                  </a:lnTo>
                  <a:lnTo>
                    <a:pt x="612" y="42"/>
                  </a:lnTo>
                  <a:lnTo>
                    <a:pt x="629" y="36"/>
                  </a:lnTo>
                  <a:lnTo>
                    <a:pt x="647" y="30"/>
                  </a:lnTo>
                  <a:lnTo>
                    <a:pt x="677" y="18"/>
                  </a:lnTo>
                  <a:lnTo>
                    <a:pt x="701" y="6"/>
                  </a:lnTo>
                  <a:lnTo>
                    <a:pt x="713" y="0"/>
                  </a:lnTo>
                  <a:lnTo>
                    <a:pt x="713" y="0"/>
                  </a:lnTo>
                  <a:lnTo>
                    <a:pt x="659" y="6"/>
                  </a:lnTo>
                  <a:lnTo>
                    <a:pt x="716" y="63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6479" name="Freeform 15"/>
            <p:cNvSpPr>
              <a:spLocks/>
            </p:cNvSpPr>
            <p:nvPr userDrawn="1"/>
          </p:nvSpPr>
          <p:spPr bwMode="hidden">
            <a:xfrm>
              <a:off x="3453" y="2271"/>
              <a:ext cx="318" cy="225"/>
            </a:xfrm>
            <a:custGeom>
              <a:avLst/>
              <a:gdLst>
                <a:gd name="T0" fmla="*/ 6 w 318"/>
                <a:gd name="T1" fmla="*/ 225 h 225"/>
                <a:gd name="T2" fmla="*/ 0 w 318"/>
                <a:gd name="T3" fmla="*/ 195 h 225"/>
                <a:gd name="T4" fmla="*/ 315 w 318"/>
                <a:gd name="T5" fmla="*/ 0 h 225"/>
                <a:gd name="T6" fmla="*/ 303 w 318"/>
                <a:gd name="T7" fmla="*/ 27 h 225"/>
                <a:gd name="T8" fmla="*/ 318 w 318"/>
                <a:gd name="T9" fmla="*/ 42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8" h="225">
                  <a:moveTo>
                    <a:pt x="6" y="225"/>
                  </a:moveTo>
                  <a:lnTo>
                    <a:pt x="0" y="195"/>
                  </a:lnTo>
                  <a:lnTo>
                    <a:pt x="315" y="0"/>
                  </a:lnTo>
                  <a:lnTo>
                    <a:pt x="303" y="27"/>
                  </a:lnTo>
                  <a:lnTo>
                    <a:pt x="318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6480" name="Freeform 16"/>
            <p:cNvSpPr>
              <a:spLocks/>
            </p:cNvSpPr>
            <p:nvPr userDrawn="1"/>
          </p:nvSpPr>
          <p:spPr bwMode="hidden">
            <a:xfrm>
              <a:off x="0" y="2658"/>
              <a:ext cx="2595" cy="933"/>
            </a:xfrm>
            <a:custGeom>
              <a:avLst/>
              <a:gdLst>
                <a:gd name="T0" fmla="*/ 1050 w 2595"/>
                <a:gd name="T1" fmla="*/ 657 h 933"/>
                <a:gd name="T2" fmla="*/ 1581 w 2595"/>
                <a:gd name="T3" fmla="*/ 690 h 933"/>
                <a:gd name="T4" fmla="*/ 1671 w 2595"/>
                <a:gd name="T5" fmla="*/ 723 h 933"/>
                <a:gd name="T6" fmla="*/ 1176 w 2595"/>
                <a:gd name="T7" fmla="*/ 621 h 933"/>
                <a:gd name="T8" fmla="*/ 1854 w 2595"/>
                <a:gd name="T9" fmla="*/ 567 h 933"/>
                <a:gd name="T10" fmla="*/ 1869 w 2595"/>
                <a:gd name="T11" fmla="*/ 612 h 933"/>
                <a:gd name="T12" fmla="*/ 2103 w 2595"/>
                <a:gd name="T13" fmla="*/ 861 h 933"/>
                <a:gd name="T14" fmla="*/ 1883 w 2595"/>
                <a:gd name="T15" fmla="*/ 520 h 933"/>
                <a:gd name="T16" fmla="*/ 1842 w 2595"/>
                <a:gd name="T17" fmla="*/ 490 h 933"/>
                <a:gd name="T18" fmla="*/ 1770 w 2595"/>
                <a:gd name="T19" fmla="*/ 466 h 933"/>
                <a:gd name="T20" fmla="*/ 1740 w 2595"/>
                <a:gd name="T21" fmla="*/ 448 h 933"/>
                <a:gd name="T22" fmla="*/ 1758 w 2595"/>
                <a:gd name="T23" fmla="*/ 436 h 933"/>
                <a:gd name="T24" fmla="*/ 1830 w 2595"/>
                <a:gd name="T25" fmla="*/ 430 h 933"/>
                <a:gd name="T26" fmla="*/ 1877 w 2595"/>
                <a:gd name="T27" fmla="*/ 424 h 933"/>
                <a:gd name="T28" fmla="*/ 1955 w 2595"/>
                <a:gd name="T29" fmla="*/ 394 h 933"/>
                <a:gd name="T30" fmla="*/ 2052 w 2595"/>
                <a:gd name="T31" fmla="*/ 396 h 933"/>
                <a:gd name="T32" fmla="*/ 2253 w 2595"/>
                <a:gd name="T33" fmla="*/ 732 h 933"/>
                <a:gd name="T34" fmla="*/ 2415 w 2595"/>
                <a:gd name="T35" fmla="*/ 933 h 933"/>
                <a:gd name="T36" fmla="*/ 2397 w 2595"/>
                <a:gd name="T37" fmla="*/ 828 h 933"/>
                <a:gd name="T38" fmla="*/ 2088 w 2595"/>
                <a:gd name="T39" fmla="*/ 400 h 933"/>
                <a:gd name="T40" fmla="*/ 2046 w 2595"/>
                <a:gd name="T41" fmla="*/ 346 h 933"/>
                <a:gd name="T42" fmla="*/ 1997 w 2595"/>
                <a:gd name="T43" fmla="*/ 304 h 933"/>
                <a:gd name="T44" fmla="*/ 1967 w 2595"/>
                <a:gd name="T45" fmla="*/ 286 h 933"/>
                <a:gd name="T46" fmla="*/ 1973 w 2595"/>
                <a:gd name="T47" fmla="*/ 286 h 933"/>
                <a:gd name="T48" fmla="*/ 2009 w 2595"/>
                <a:gd name="T49" fmla="*/ 286 h 933"/>
                <a:gd name="T50" fmla="*/ 2082 w 2595"/>
                <a:gd name="T51" fmla="*/ 322 h 933"/>
                <a:gd name="T52" fmla="*/ 2199 w 2595"/>
                <a:gd name="T53" fmla="*/ 384 h 933"/>
                <a:gd name="T54" fmla="*/ 2394 w 2595"/>
                <a:gd name="T55" fmla="*/ 448 h 933"/>
                <a:gd name="T56" fmla="*/ 2595 w 2595"/>
                <a:gd name="T57" fmla="*/ 516 h 933"/>
                <a:gd name="T58" fmla="*/ 2388 w 2595"/>
                <a:gd name="T59" fmla="*/ 424 h 933"/>
                <a:gd name="T60" fmla="*/ 2219 w 2595"/>
                <a:gd name="T61" fmla="*/ 340 h 933"/>
                <a:gd name="T62" fmla="*/ 2052 w 2595"/>
                <a:gd name="T63" fmla="*/ 280 h 933"/>
                <a:gd name="T64" fmla="*/ 1955 w 2595"/>
                <a:gd name="T65" fmla="*/ 262 h 933"/>
                <a:gd name="T66" fmla="*/ 1877 w 2595"/>
                <a:gd name="T67" fmla="*/ 274 h 933"/>
                <a:gd name="T68" fmla="*/ 1752 w 2595"/>
                <a:gd name="T69" fmla="*/ 274 h 933"/>
                <a:gd name="T70" fmla="*/ 1661 w 2595"/>
                <a:gd name="T71" fmla="*/ 292 h 933"/>
                <a:gd name="T72" fmla="*/ 1607 w 2595"/>
                <a:gd name="T73" fmla="*/ 316 h 933"/>
                <a:gd name="T74" fmla="*/ 1589 w 2595"/>
                <a:gd name="T75" fmla="*/ 322 h 933"/>
                <a:gd name="T76" fmla="*/ 1409 w 2595"/>
                <a:gd name="T77" fmla="*/ 358 h 933"/>
                <a:gd name="T78" fmla="*/ 1152 w 2595"/>
                <a:gd name="T79" fmla="*/ 442 h 933"/>
                <a:gd name="T80" fmla="*/ 966 w 2595"/>
                <a:gd name="T81" fmla="*/ 460 h 933"/>
                <a:gd name="T82" fmla="*/ 870 w 2595"/>
                <a:gd name="T83" fmla="*/ 442 h 933"/>
                <a:gd name="T84" fmla="*/ 828 w 2595"/>
                <a:gd name="T85" fmla="*/ 430 h 933"/>
                <a:gd name="T86" fmla="*/ 743 w 2595"/>
                <a:gd name="T87" fmla="*/ 388 h 933"/>
                <a:gd name="T88" fmla="*/ 636 w 2595"/>
                <a:gd name="T89" fmla="*/ 334 h 933"/>
                <a:gd name="T90" fmla="*/ 467 w 2595"/>
                <a:gd name="T91" fmla="*/ 256 h 933"/>
                <a:gd name="T92" fmla="*/ 0 w 2595"/>
                <a:gd name="T93" fmla="*/ 0 h 933"/>
                <a:gd name="T94" fmla="*/ 585 w 2595"/>
                <a:gd name="T95" fmla="*/ 390 h 933"/>
                <a:gd name="T96" fmla="*/ 849 w 2595"/>
                <a:gd name="T97" fmla="*/ 543 h 933"/>
                <a:gd name="T98" fmla="*/ 897 w 2595"/>
                <a:gd name="T99" fmla="*/ 621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595" h="933">
                  <a:moveTo>
                    <a:pt x="981" y="675"/>
                  </a:moveTo>
                  <a:lnTo>
                    <a:pt x="1050" y="657"/>
                  </a:lnTo>
                  <a:lnTo>
                    <a:pt x="1143" y="651"/>
                  </a:lnTo>
                  <a:lnTo>
                    <a:pt x="1581" y="690"/>
                  </a:lnTo>
                  <a:lnTo>
                    <a:pt x="1623" y="738"/>
                  </a:lnTo>
                  <a:lnTo>
                    <a:pt x="1671" y="723"/>
                  </a:lnTo>
                  <a:lnTo>
                    <a:pt x="1656" y="675"/>
                  </a:lnTo>
                  <a:lnTo>
                    <a:pt x="1176" y="621"/>
                  </a:lnTo>
                  <a:lnTo>
                    <a:pt x="1797" y="534"/>
                  </a:lnTo>
                  <a:lnTo>
                    <a:pt x="1854" y="567"/>
                  </a:lnTo>
                  <a:lnTo>
                    <a:pt x="1881" y="585"/>
                  </a:lnTo>
                  <a:lnTo>
                    <a:pt x="1869" y="612"/>
                  </a:lnTo>
                  <a:lnTo>
                    <a:pt x="1995" y="852"/>
                  </a:lnTo>
                  <a:lnTo>
                    <a:pt x="2103" y="861"/>
                  </a:lnTo>
                  <a:lnTo>
                    <a:pt x="1889" y="538"/>
                  </a:lnTo>
                  <a:lnTo>
                    <a:pt x="1883" y="520"/>
                  </a:lnTo>
                  <a:lnTo>
                    <a:pt x="1872" y="508"/>
                  </a:lnTo>
                  <a:lnTo>
                    <a:pt x="1842" y="490"/>
                  </a:lnTo>
                  <a:lnTo>
                    <a:pt x="1806" y="478"/>
                  </a:lnTo>
                  <a:lnTo>
                    <a:pt x="1770" y="466"/>
                  </a:lnTo>
                  <a:lnTo>
                    <a:pt x="1752" y="454"/>
                  </a:lnTo>
                  <a:lnTo>
                    <a:pt x="1740" y="448"/>
                  </a:lnTo>
                  <a:lnTo>
                    <a:pt x="1746" y="436"/>
                  </a:lnTo>
                  <a:lnTo>
                    <a:pt x="1758" y="436"/>
                  </a:lnTo>
                  <a:lnTo>
                    <a:pt x="1782" y="430"/>
                  </a:lnTo>
                  <a:lnTo>
                    <a:pt x="1830" y="430"/>
                  </a:lnTo>
                  <a:lnTo>
                    <a:pt x="1854" y="430"/>
                  </a:lnTo>
                  <a:lnTo>
                    <a:pt x="1877" y="424"/>
                  </a:lnTo>
                  <a:lnTo>
                    <a:pt x="1925" y="400"/>
                  </a:lnTo>
                  <a:lnTo>
                    <a:pt x="1955" y="394"/>
                  </a:lnTo>
                  <a:lnTo>
                    <a:pt x="1979" y="394"/>
                  </a:lnTo>
                  <a:lnTo>
                    <a:pt x="2052" y="396"/>
                  </a:lnTo>
                  <a:lnTo>
                    <a:pt x="2046" y="456"/>
                  </a:lnTo>
                  <a:lnTo>
                    <a:pt x="2253" y="732"/>
                  </a:lnTo>
                  <a:lnTo>
                    <a:pt x="2334" y="816"/>
                  </a:lnTo>
                  <a:lnTo>
                    <a:pt x="2415" y="933"/>
                  </a:lnTo>
                  <a:lnTo>
                    <a:pt x="2430" y="909"/>
                  </a:lnTo>
                  <a:lnTo>
                    <a:pt x="2397" y="828"/>
                  </a:lnTo>
                  <a:lnTo>
                    <a:pt x="2094" y="412"/>
                  </a:lnTo>
                  <a:lnTo>
                    <a:pt x="2088" y="400"/>
                  </a:lnTo>
                  <a:lnTo>
                    <a:pt x="2076" y="376"/>
                  </a:lnTo>
                  <a:lnTo>
                    <a:pt x="2046" y="346"/>
                  </a:lnTo>
                  <a:lnTo>
                    <a:pt x="2015" y="322"/>
                  </a:lnTo>
                  <a:lnTo>
                    <a:pt x="1997" y="304"/>
                  </a:lnTo>
                  <a:lnTo>
                    <a:pt x="1979" y="292"/>
                  </a:lnTo>
                  <a:lnTo>
                    <a:pt x="1967" y="286"/>
                  </a:lnTo>
                  <a:lnTo>
                    <a:pt x="1967" y="286"/>
                  </a:lnTo>
                  <a:lnTo>
                    <a:pt x="1973" y="286"/>
                  </a:lnTo>
                  <a:lnTo>
                    <a:pt x="1985" y="286"/>
                  </a:lnTo>
                  <a:lnTo>
                    <a:pt x="2009" y="286"/>
                  </a:lnTo>
                  <a:lnTo>
                    <a:pt x="2040" y="298"/>
                  </a:lnTo>
                  <a:lnTo>
                    <a:pt x="2082" y="322"/>
                  </a:lnTo>
                  <a:lnTo>
                    <a:pt x="2124" y="348"/>
                  </a:lnTo>
                  <a:lnTo>
                    <a:pt x="2199" y="384"/>
                  </a:lnTo>
                  <a:lnTo>
                    <a:pt x="2325" y="426"/>
                  </a:lnTo>
                  <a:lnTo>
                    <a:pt x="2394" y="448"/>
                  </a:lnTo>
                  <a:lnTo>
                    <a:pt x="2523" y="522"/>
                  </a:lnTo>
                  <a:lnTo>
                    <a:pt x="2595" y="516"/>
                  </a:lnTo>
                  <a:lnTo>
                    <a:pt x="2442" y="454"/>
                  </a:lnTo>
                  <a:lnTo>
                    <a:pt x="2388" y="424"/>
                  </a:lnTo>
                  <a:lnTo>
                    <a:pt x="2327" y="388"/>
                  </a:lnTo>
                  <a:lnTo>
                    <a:pt x="2219" y="340"/>
                  </a:lnTo>
                  <a:lnTo>
                    <a:pt x="2106" y="292"/>
                  </a:lnTo>
                  <a:lnTo>
                    <a:pt x="2052" y="280"/>
                  </a:lnTo>
                  <a:lnTo>
                    <a:pt x="2003" y="268"/>
                  </a:lnTo>
                  <a:lnTo>
                    <a:pt x="1955" y="262"/>
                  </a:lnTo>
                  <a:lnTo>
                    <a:pt x="1919" y="268"/>
                  </a:lnTo>
                  <a:lnTo>
                    <a:pt x="1877" y="274"/>
                  </a:lnTo>
                  <a:lnTo>
                    <a:pt x="1812" y="274"/>
                  </a:lnTo>
                  <a:lnTo>
                    <a:pt x="1752" y="274"/>
                  </a:lnTo>
                  <a:lnTo>
                    <a:pt x="1703" y="286"/>
                  </a:lnTo>
                  <a:lnTo>
                    <a:pt x="1661" y="292"/>
                  </a:lnTo>
                  <a:lnTo>
                    <a:pt x="1631" y="304"/>
                  </a:lnTo>
                  <a:lnTo>
                    <a:pt x="1607" y="316"/>
                  </a:lnTo>
                  <a:lnTo>
                    <a:pt x="1595" y="322"/>
                  </a:lnTo>
                  <a:lnTo>
                    <a:pt x="1589" y="322"/>
                  </a:lnTo>
                  <a:lnTo>
                    <a:pt x="1500" y="334"/>
                  </a:lnTo>
                  <a:lnTo>
                    <a:pt x="1409" y="358"/>
                  </a:lnTo>
                  <a:lnTo>
                    <a:pt x="1236" y="418"/>
                  </a:lnTo>
                  <a:lnTo>
                    <a:pt x="1152" y="442"/>
                  </a:lnTo>
                  <a:lnTo>
                    <a:pt x="1061" y="460"/>
                  </a:lnTo>
                  <a:lnTo>
                    <a:pt x="966" y="460"/>
                  </a:lnTo>
                  <a:lnTo>
                    <a:pt x="918" y="454"/>
                  </a:lnTo>
                  <a:lnTo>
                    <a:pt x="870" y="442"/>
                  </a:lnTo>
                  <a:lnTo>
                    <a:pt x="858" y="436"/>
                  </a:lnTo>
                  <a:lnTo>
                    <a:pt x="828" y="430"/>
                  </a:lnTo>
                  <a:lnTo>
                    <a:pt x="791" y="412"/>
                  </a:lnTo>
                  <a:lnTo>
                    <a:pt x="743" y="388"/>
                  </a:lnTo>
                  <a:lnTo>
                    <a:pt x="690" y="364"/>
                  </a:lnTo>
                  <a:lnTo>
                    <a:pt x="636" y="334"/>
                  </a:lnTo>
                  <a:lnTo>
                    <a:pt x="515" y="280"/>
                  </a:lnTo>
                  <a:lnTo>
                    <a:pt x="467" y="256"/>
                  </a:lnTo>
                  <a:lnTo>
                    <a:pt x="443" y="244"/>
                  </a:lnTo>
                  <a:lnTo>
                    <a:pt x="0" y="0"/>
                  </a:lnTo>
                  <a:lnTo>
                    <a:pt x="123" y="120"/>
                  </a:lnTo>
                  <a:lnTo>
                    <a:pt x="585" y="390"/>
                  </a:lnTo>
                  <a:lnTo>
                    <a:pt x="708" y="462"/>
                  </a:lnTo>
                  <a:lnTo>
                    <a:pt x="849" y="543"/>
                  </a:lnTo>
                  <a:lnTo>
                    <a:pt x="882" y="564"/>
                  </a:lnTo>
                  <a:lnTo>
                    <a:pt x="897" y="621"/>
                  </a:lnTo>
                  <a:lnTo>
                    <a:pt x="981" y="67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6481" name="Freeform 17"/>
            <p:cNvSpPr>
              <a:spLocks/>
            </p:cNvSpPr>
            <p:nvPr userDrawn="1"/>
          </p:nvSpPr>
          <p:spPr bwMode="hidden">
            <a:xfrm>
              <a:off x="0" y="2994"/>
              <a:ext cx="2723" cy="1091"/>
            </a:xfrm>
            <a:custGeom>
              <a:avLst/>
              <a:gdLst>
                <a:gd name="T0" fmla="*/ 2370 w 2723"/>
                <a:gd name="T1" fmla="*/ 72 h 1091"/>
                <a:gd name="T2" fmla="*/ 2597 w 2723"/>
                <a:gd name="T3" fmla="*/ 198 h 1091"/>
                <a:gd name="T4" fmla="*/ 2639 w 2723"/>
                <a:gd name="T5" fmla="*/ 276 h 1091"/>
                <a:gd name="T6" fmla="*/ 2453 w 2723"/>
                <a:gd name="T7" fmla="*/ 264 h 1091"/>
                <a:gd name="T8" fmla="*/ 2297 w 2723"/>
                <a:gd name="T9" fmla="*/ 204 h 1091"/>
                <a:gd name="T10" fmla="*/ 2112 w 2723"/>
                <a:gd name="T11" fmla="*/ 66 h 1091"/>
                <a:gd name="T12" fmla="*/ 2088 w 2723"/>
                <a:gd name="T13" fmla="*/ 72 h 1091"/>
                <a:gd name="T14" fmla="*/ 2106 w 2723"/>
                <a:gd name="T15" fmla="*/ 114 h 1091"/>
                <a:gd name="T16" fmla="*/ 2412 w 2723"/>
                <a:gd name="T17" fmla="*/ 552 h 1091"/>
                <a:gd name="T18" fmla="*/ 2279 w 2723"/>
                <a:gd name="T19" fmla="*/ 564 h 1091"/>
                <a:gd name="T20" fmla="*/ 2189 w 2723"/>
                <a:gd name="T21" fmla="*/ 492 h 1091"/>
                <a:gd name="T22" fmla="*/ 2058 w 2723"/>
                <a:gd name="T23" fmla="*/ 330 h 1091"/>
                <a:gd name="T24" fmla="*/ 1991 w 2723"/>
                <a:gd name="T25" fmla="*/ 234 h 1091"/>
                <a:gd name="T26" fmla="*/ 1949 w 2723"/>
                <a:gd name="T27" fmla="*/ 174 h 1091"/>
                <a:gd name="T28" fmla="*/ 1824 w 2723"/>
                <a:gd name="T29" fmla="*/ 132 h 1091"/>
                <a:gd name="T30" fmla="*/ 1794 w 2723"/>
                <a:gd name="T31" fmla="*/ 144 h 1091"/>
                <a:gd name="T32" fmla="*/ 1895 w 2723"/>
                <a:gd name="T33" fmla="*/ 222 h 1091"/>
                <a:gd name="T34" fmla="*/ 1943 w 2723"/>
                <a:gd name="T35" fmla="*/ 366 h 1091"/>
                <a:gd name="T36" fmla="*/ 2064 w 2723"/>
                <a:gd name="T37" fmla="*/ 630 h 1091"/>
                <a:gd name="T38" fmla="*/ 2052 w 2723"/>
                <a:gd name="T39" fmla="*/ 695 h 1091"/>
                <a:gd name="T40" fmla="*/ 1955 w 2723"/>
                <a:gd name="T41" fmla="*/ 683 h 1091"/>
                <a:gd name="T42" fmla="*/ 1913 w 2723"/>
                <a:gd name="T43" fmla="*/ 636 h 1091"/>
                <a:gd name="T44" fmla="*/ 1703 w 2723"/>
                <a:gd name="T45" fmla="*/ 312 h 1091"/>
                <a:gd name="T46" fmla="*/ 1637 w 2723"/>
                <a:gd name="T47" fmla="*/ 276 h 1091"/>
                <a:gd name="T48" fmla="*/ 1643 w 2723"/>
                <a:gd name="T49" fmla="*/ 318 h 1091"/>
                <a:gd name="T50" fmla="*/ 1673 w 2723"/>
                <a:gd name="T51" fmla="*/ 408 h 1091"/>
                <a:gd name="T52" fmla="*/ 1716 w 2723"/>
                <a:gd name="T53" fmla="*/ 779 h 1091"/>
                <a:gd name="T54" fmla="*/ 1691 w 2723"/>
                <a:gd name="T55" fmla="*/ 737 h 1091"/>
                <a:gd name="T56" fmla="*/ 1613 w 2723"/>
                <a:gd name="T57" fmla="*/ 582 h 1091"/>
                <a:gd name="T58" fmla="*/ 1494 w 2723"/>
                <a:gd name="T59" fmla="*/ 480 h 1091"/>
                <a:gd name="T60" fmla="*/ 1248 w 2723"/>
                <a:gd name="T61" fmla="*/ 528 h 1091"/>
                <a:gd name="T62" fmla="*/ 996 w 2723"/>
                <a:gd name="T63" fmla="*/ 630 h 1091"/>
                <a:gd name="T64" fmla="*/ 714 w 2723"/>
                <a:gd name="T65" fmla="*/ 534 h 1091"/>
                <a:gd name="T66" fmla="*/ 198 w 2723"/>
                <a:gd name="T67" fmla="*/ 288 h 1091"/>
                <a:gd name="T68" fmla="*/ 0 w 2723"/>
                <a:gd name="T69" fmla="*/ 460 h 1091"/>
                <a:gd name="T70" fmla="*/ 288 w 2723"/>
                <a:gd name="T71" fmla="*/ 570 h 1091"/>
                <a:gd name="T72" fmla="*/ 461 w 2723"/>
                <a:gd name="T73" fmla="*/ 654 h 1091"/>
                <a:gd name="T74" fmla="*/ 725 w 2723"/>
                <a:gd name="T75" fmla="*/ 755 h 1091"/>
                <a:gd name="T76" fmla="*/ 966 w 2723"/>
                <a:gd name="T77" fmla="*/ 791 h 1091"/>
                <a:gd name="T78" fmla="*/ 1176 w 2723"/>
                <a:gd name="T79" fmla="*/ 779 h 1091"/>
                <a:gd name="T80" fmla="*/ 1278 w 2723"/>
                <a:gd name="T81" fmla="*/ 791 h 1091"/>
                <a:gd name="T82" fmla="*/ 1404 w 2723"/>
                <a:gd name="T83" fmla="*/ 845 h 1091"/>
                <a:gd name="T84" fmla="*/ 1416 w 2723"/>
                <a:gd name="T85" fmla="*/ 887 h 1091"/>
                <a:gd name="T86" fmla="*/ 1361 w 2723"/>
                <a:gd name="T87" fmla="*/ 923 h 1091"/>
                <a:gd name="T88" fmla="*/ 1385 w 2723"/>
                <a:gd name="T89" fmla="*/ 1007 h 1091"/>
                <a:gd name="T90" fmla="*/ 1494 w 2723"/>
                <a:gd name="T91" fmla="*/ 1085 h 1091"/>
                <a:gd name="T92" fmla="*/ 1697 w 2723"/>
                <a:gd name="T93" fmla="*/ 1043 h 1091"/>
                <a:gd name="T94" fmla="*/ 1812 w 2723"/>
                <a:gd name="T95" fmla="*/ 989 h 1091"/>
                <a:gd name="T96" fmla="*/ 1973 w 2723"/>
                <a:gd name="T97" fmla="*/ 917 h 1091"/>
                <a:gd name="T98" fmla="*/ 2201 w 2723"/>
                <a:gd name="T99" fmla="*/ 899 h 1091"/>
                <a:gd name="T100" fmla="*/ 2364 w 2723"/>
                <a:gd name="T101" fmla="*/ 863 h 1091"/>
                <a:gd name="T102" fmla="*/ 2400 w 2723"/>
                <a:gd name="T103" fmla="*/ 743 h 1091"/>
                <a:gd name="T104" fmla="*/ 2471 w 2723"/>
                <a:gd name="T105" fmla="*/ 701 h 1091"/>
                <a:gd name="T106" fmla="*/ 2621 w 2723"/>
                <a:gd name="T107" fmla="*/ 504 h 1091"/>
                <a:gd name="T108" fmla="*/ 2693 w 2723"/>
                <a:gd name="T109" fmla="*/ 374 h 1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723" h="1091">
                  <a:moveTo>
                    <a:pt x="2723" y="299"/>
                  </a:moveTo>
                  <a:lnTo>
                    <a:pt x="2715" y="240"/>
                  </a:lnTo>
                  <a:lnTo>
                    <a:pt x="2656" y="195"/>
                  </a:lnTo>
                  <a:lnTo>
                    <a:pt x="2370" y="72"/>
                  </a:lnTo>
                  <a:lnTo>
                    <a:pt x="2303" y="54"/>
                  </a:lnTo>
                  <a:lnTo>
                    <a:pt x="2585" y="186"/>
                  </a:lnTo>
                  <a:lnTo>
                    <a:pt x="2591" y="192"/>
                  </a:lnTo>
                  <a:lnTo>
                    <a:pt x="2597" y="198"/>
                  </a:lnTo>
                  <a:lnTo>
                    <a:pt x="2621" y="228"/>
                  </a:lnTo>
                  <a:lnTo>
                    <a:pt x="2639" y="258"/>
                  </a:lnTo>
                  <a:lnTo>
                    <a:pt x="2646" y="270"/>
                  </a:lnTo>
                  <a:lnTo>
                    <a:pt x="2639" y="276"/>
                  </a:lnTo>
                  <a:lnTo>
                    <a:pt x="2603" y="282"/>
                  </a:lnTo>
                  <a:lnTo>
                    <a:pt x="2555" y="282"/>
                  </a:lnTo>
                  <a:lnTo>
                    <a:pt x="2507" y="276"/>
                  </a:lnTo>
                  <a:lnTo>
                    <a:pt x="2453" y="264"/>
                  </a:lnTo>
                  <a:lnTo>
                    <a:pt x="2394" y="246"/>
                  </a:lnTo>
                  <a:lnTo>
                    <a:pt x="2340" y="222"/>
                  </a:lnTo>
                  <a:lnTo>
                    <a:pt x="2321" y="216"/>
                  </a:lnTo>
                  <a:lnTo>
                    <a:pt x="2297" y="204"/>
                  </a:lnTo>
                  <a:lnTo>
                    <a:pt x="2171" y="126"/>
                  </a:lnTo>
                  <a:lnTo>
                    <a:pt x="2165" y="120"/>
                  </a:lnTo>
                  <a:lnTo>
                    <a:pt x="2154" y="102"/>
                  </a:lnTo>
                  <a:lnTo>
                    <a:pt x="2112" y="66"/>
                  </a:lnTo>
                  <a:lnTo>
                    <a:pt x="2064" y="24"/>
                  </a:lnTo>
                  <a:lnTo>
                    <a:pt x="2046" y="6"/>
                  </a:lnTo>
                  <a:lnTo>
                    <a:pt x="2034" y="0"/>
                  </a:lnTo>
                  <a:lnTo>
                    <a:pt x="2088" y="72"/>
                  </a:lnTo>
                  <a:lnTo>
                    <a:pt x="2106" y="108"/>
                  </a:lnTo>
                  <a:lnTo>
                    <a:pt x="2106" y="108"/>
                  </a:lnTo>
                  <a:lnTo>
                    <a:pt x="2106" y="108"/>
                  </a:lnTo>
                  <a:lnTo>
                    <a:pt x="2106" y="114"/>
                  </a:lnTo>
                  <a:lnTo>
                    <a:pt x="2112" y="114"/>
                  </a:lnTo>
                  <a:lnTo>
                    <a:pt x="2406" y="516"/>
                  </a:lnTo>
                  <a:lnTo>
                    <a:pt x="2412" y="534"/>
                  </a:lnTo>
                  <a:lnTo>
                    <a:pt x="2412" y="552"/>
                  </a:lnTo>
                  <a:lnTo>
                    <a:pt x="2394" y="576"/>
                  </a:lnTo>
                  <a:lnTo>
                    <a:pt x="2364" y="588"/>
                  </a:lnTo>
                  <a:lnTo>
                    <a:pt x="2321" y="588"/>
                  </a:lnTo>
                  <a:lnTo>
                    <a:pt x="2279" y="564"/>
                  </a:lnTo>
                  <a:lnTo>
                    <a:pt x="2237" y="534"/>
                  </a:lnTo>
                  <a:lnTo>
                    <a:pt x="2201" y="504"/>
                  </a:lnTo>
                  <a:lnTo>
                    <a:pt x="2195" y="498"/>
                  </a:lnTo>
                  <a:lnTo>
                    <a:pt x="2189" y="492"/>
                  </a:lnTo>
                  <a:lnTo>
                    <a:pt x="2171" y="462"/>
                  </a:lnTo>
                  <a:lnTo>
                    <a:pt x="2142" y="420"/>
                  </a:lnTo>
                  <a:lnTo>
                    <a:pt x="2100" y="378"/>
                  </a:lnTo>
                  <a:lnTo>
                    <a:pt x="2058" y="330"/>
                  </a:lnTo>
                  <a:lnTo>
                    <a:pt x="2040" y="318"/>
                  </a:lnTo>
                  <a:lnTo>
                    <a:pt x="2028" y="300"/>
                  </a:lnTo>
                  <a:lnTo>
                    <a:pt x="2009" y="264"/>
                  </a:lnTo>
                  <a:lnTo>
                    <a:pt x="1991" y="234"/>
                  </a:lnTo>
                  <a:lnTo>
                    <a:pt x="1985" y="210"/>
                  </a:lnTo>
                  <a:lnTo>
                    <a:pt x="1973" y="192"/>
                  </a:lnTo>
                  <a:lnTo>
                    <a:pt x="1967" y="180"/>
                  </a:lnTo>
                  <a:lnTo>
                    <a:pt x="1949" y="174"/>
                  </a:lnTo>
                  <a:lnTo>
                    <a:pt x="1907" y="156"/>
                  </a:lnTo>
                  <a:lnTo>
                    <a:pt x="1860" y="138"/>
                  </a:lnTo>
                  <a:lnTo>
                    <a:pt x="1836" y="132"/>
                  </a:lnTo>
                  <a:lnTo>
                    <a:pt x="1824" y="132"/>
                  </a:lnTo>
                  <a:lnTo>
                    <a:pt x="1806" y="132"/>
                  </a:lnTo>
                  <a:lnTo>
                    <a:pt x="1800" y="138"/>
                  </a:lnTo>
                  <a:lnTo>
                    <a:pt x="1794" y="144"/>
                  </a:lnTo>
                  <a:lnTo>
                    <a:pt x="1794" y="144"/>
                  </a:lnTo>
                  <a:lnTo>
                    <a:pt x="1842" y="156"/>
                  </a:lnTo>
                  <a:lnTo>
                    <a:pt x="1872" y="180"/>
                  </a:lnTo>
                  <a:lnTo>
                    <a:pt x="1889" y="204"/>
                  </a:lnTo>
                  <a:lnTo>
                    <a:pt x="1895" y="222"/>
                  </a:lnTo>
                  <a:lnTo>
                    <a:pt x="1889" y="240"/>
                  </a:lnTo>
                  <a:lnTo>
                    <a:pt x="1901" y="270"/>
                  </a:lnTo>
                  <a:lnTo>
                    <a:pt x="1919" y="318"/>
                  </a:lnTo>
                  <a:lnTo>
                    <a:pt x="1943" y="366"/>
                  </a:lnTo>
                  <a:lnTo>
                    <a:pt x="1991" y="480"/>
                  </a:lnTo>
                  <a:lnTo>
                    <a:pt x="2021" y="534"/>
                  </a:lnTo>
                  <a:lnTo>
                    <a:pt x="2040" y="582"/>
                  </a:lnTo>
                  <a:lnTo>
                    <a:pt x="2064" y="630"/>
                  </a:lnTo>
                  <a:lnTo>
                    <a:pt x="2076" y="666"/>
                  </a:lnTo>
                  <a:lnTo>
                    <a:pt x="2082" y="683"/>
                  </a:lnTo>
                  <a:lnTo>
                    <a:pt x="2070" y="695"/>
                  </a:lnTo>
                  <a:lnTo>
                    <a:pt x="2052" y="695"/>
                  </a:lnTo>
                  <a:lnTo>
                    <a:pt x="2021" y="695"/>
                  </a:lnTo>
                  <a:lnTo>
                    <a:pt x="1997" y="695"/>
                  </a:lnTo>
                  <a:lnTo>
                    <a:pt x="1973" y="689"/>
                  </a:lnTo>
                  <a:lnTo>
                    <a:pt x="1955" y="683"/>
                  </a:lnTo>
                  <a:lnTo>
                    <a:pt x="1949" y="683"/>
                  </a:lnTo>
                  <a:lnTo>
                    <a:pt x="1949" y="677"/>
                  </a:lnTo>
                  <a:lnTo>
                    <a:pt x="1943" y="672"/>
                  </a:lnTo>
                  <a:lnTo>
                    <a:pt x="1913" y="636"/>
                  </a:lnTo>
                  <a:lnTo>
                    <a:pt x="1806" y="324"/>
                  </a:lnTo>
                  <a:lnTo>
                    <a:pt x="1776" y="330"/>
                  </a:lnTo>
                  <a:lnTo>
                    <a:pt x="1746" y="330"/>
                  </a:lnTo>
                  <a:lnTo>
                    <a:pt x="1703" y="312"/>
                  </a:lnTo>
                  <a:lnTo>
                    <a:pt x="1673" y="288"/>
                  </a:lnTo>
                  <a:lnTo>
                    <a:pt x="1667" y="276"/>
                  </a:lnTo>
                  <a:lnTo>
                    <a:pt x="1655" y="270"/>
                  </a:lnTo>
                  <a:lnTo>
                    <a:pt x="1637" y="276"/>
                  </a:lnTo>
                  <a:lnTo>
                    <a:pt x="1631" y="288"/>
                  </a:lnTo>
                  <a:lnTo>
                    <a:pt x="1625" y="306"/>
                  </a:lnTo>
                  <a:lnTo>
                    <a:pt x="1625" y="312"/>
                  </a:lnTo>
                  <a:lnTo>
                    <a:pt x="1643" y="318"/>
                  </a:lnTo>
                  <a:lnTo>
                    <a:pt x="1655" y="336"/>
                  </a:lnTo>
                  <a:lnTo>
                    <a:pt x="1667" y="366"/>
                  </a:lnTo>
                  <a:lnTo>
                    <a:pt x="1673" y="402"/>
                  </a:lnTo>
                  <a:lnTo>
                    <a:pt x="1673" y="408"/>
                  </a:lnTo>
                  <a:lnTo>
                    <a:pt x="1673" y="414"/>
                  </a:lnTo>
                  <a:lnTo>
                    <a:pt x="1716" y="761"/>
                  </a:lnTo>
                  <a:lnTo>
                    <a:pt x="1716" y="773"/>
                  </a:lnTo>
                  <a:lnTo>
                    <a:pt x="1716" y="779"/>
                  </a:lnTo>
                  <a:lnTo>
                    <a:pt x="1709" y="773"/>
                  </a:lnTo>
                  <a:lnTo>
                    <a:pt x="1703" y="755"/>
                  </a:lnTo>
                  <a:lnTo>
                    <a:pt x="1697" y="749"/>
                  </a:lnTo>
                  <a:lnTo>
                    <a:pt x="1691" y="737"/>
                  </a:lnTo>
                  <a:lnTo>
                    <a:pt x="1679" y="713"/>
                  </a:lnTo>
                  <a:lnTo>
                    <a:pt x="1661" y="672"/>
                  </a:lnTo>
                  <a:lnTo>
                    <a:pt x="1643" y="630"/>
                  </a:lnTo>
                  <a:lnTo>
                    <a:pt x="1613" y="582"/>
                  </a:lnTo>
                  <a:lnTo>
                    <a:pt x="1589" y="540"/>
                  </a:lnTo>
                  <a:lnTo>
                    <a:pt x="1560" y="510"/>
                  </a:lnTo>
                  <a:lnTo>
                    <a:pt x="1536" y="492"/>
                  </a:lnTo>
                  <a:lnTo>
                    <a:pt x="1494" y="480"/>
                  </a:lnTo>
                  <a:lnTo>
                    <a:pt x="1446" y="480"/>
                  </a:lnTo>
                  <a:lnTo>
                    <a:pt x="1397" y="486"/>
                  </a:lnTo>
                  <a:lnTo>
                    <a:pt x="1349" y="498"/>
                  </a:lnTo>
                  <a:lnTo>
                    <a:pt x="1248" y="528"/>
                  </a:lnTo>
                  <a:lnTo>
                    <a:pt x="1158" y="570"/>
                  </a:lnTo>
                  <a:lnTo>
                    <a:pt x="1104" y="600"/>
                  </a:lnTo>
                  <a:lnTo>
                    <a:pt x="1037" y="624"/>
                  </a:lnTo>
                  <a:lnTo>
                    <a:pt x="996" y="630"/>
                  </a:lnTo>
                  <a:lnTo>
                    <a:pt x="948" y="630"/>
                  </a:lnTo>
                  <a:lnTo>
                    <a:pt x="900" y="618"/>
                  </a:lnTo>
                  <a:lnTo>
                    <a:pt x="840" y="588"/>
                  </a:lnTo>
                  <a:lnTo>
                    <a:pt x="714" y="534"/>
                  </a:lnTo>
                  <a:lnTo>
                    <a:pt x="582" y="474"/>
                  </a:lnTo>
                  <a:lnTo>
                    <a:pt x="443" y="408"/>
                  </a:lnTo>
                  <a:lnTo>
                    <a:pt x="318" y="348"/>
                  </a:lnTo>
                  <a:lnTo>
                    <a:pt x="198" y="288"/>
                  </a:lnTo>
                  <a:lnTo>
                    <a:pt x="149" y="264"/>
                  </a:lnTo>
                  <a:lnTo>
                    <a:pt x="102" y="240"/>
                  </a:lnTo>
                  <a:lnTo>
                    <a:pt x="0" y="187"/>
                  </a:lnTo>
                  <a:lnTo>
                    <a:pt x="0" y="460"/>
                  </a:lnTo>
                  <a:lnTo>
                    <a:pt x="36" y="474"/>
                  </a:lnTo>
                  <a:lnTo>
                    <a:pt x="149" y="516"/>
                  </a:lnTo>
                  <a:lnTo>
                    <a:pt x="216" y="540"/>
                  </a:lnTo>
                  <a:lnTo>
                    <a:pt x="288" y="570"/>
                  </a:lnTo>
                  <a:lnTo>
                    <a:pt x="348" y="594"/>
                  </a:lnTo>
                  <a:lnTo>
                    <a:pt x="396" y="618"/>
                  </a:lnTo>
                  <a:lnTo>
                    <a:pt x="432" y="636"/>
                  </a:lnTo>
                  <a:lnTo>
                    <a:pt x="461" y="654"/>
                  </a:lnTo>
                  <a:lnTo>
                    <a:pt x="504" y="672"/>
                  </a:lnTo>
                  <a:lnTo>
                    <a:pt x="588" y="707"/>
                  </a:lnTo>
                  <a:lnTo>
                    <a:pt x="684" y="743"/>
                  </a:lnTo>
                  <a:lnTo>
                    <a:pt x="725" y="755"/>
                  </a:lnTo>
                  <a:lnTo>
                    <a:pt x="761" y="767"/>
                  </a:lnTo>
                  <a:lnTo>
                    <a:pt x="828" y="779"/>
                  </a:lnTo>
                  <a:lnTo>
                    <a:pt x="894" y="785"/>
                  </a:lnTo>
                  <a:lnTo>
                    <a:pt x="966" y="791"/>
                  </a:lnTo>
                  <a:lnTo>
                    <a:pt x="1031" y="791"/>
                  </a:lnTo>
                  <a:lnTo>
                    <a:pt x="1092" y="785"/>
                  </a:lnTo>
                  <a:lnTo>
                    <a:pt x="1146" y="785"/>
                  </a:lnTo>
                  <a:lnTo>
                    <a:pt x="1176" y="779"/>
                  </a:lnTo>
                  <a:lnTo>
                    <a:pt x="1188" y="779"/>
                  </a:lnTo>
                  <a:lnTo>
                    <a:pt x="1188" y="779"/>
                  </a:lnTo>
                  <a:lnTo>
                    <a:pt x="1236" y="785"/>
                  </a:lnTo>
                  <a:lnTo>
                    <a:pt x="1278" y="791"/>
                  </a:lnTo>
                  <a:lnTo>
                    <a:pt x="1307" y="803"/>
                  </a:lnTo>
                  <a:lnTo>
                    <a:pt x="1337" y="809"/>
                  </a:lnTo>
                  <a:lnTo>
                    <a:pt x="1379" y="827"/>
                  </a:lnTo>
                  <a:lnTo>
                    <a:pt x="1404" y="845"/>
                  </a:lnTo>
                  <a:lnTo>
                    <a:pt x="1416" y="863"/>
                  </a:lnTo>
                  <a:lnTo>
                    <a:pt x="1416" y="875"/>
                  </a:lnTo>
                  <a:lnTo>
                    <a:pt x="1416" y="881"/>
                  </a:lnTo>
                  <a:lnTo>
                    <a:pt x="1416" y="887"/>
                  </a:lnTo>
                  <a:lnTo>
                    <a:pt x="1410" y="887"/>
                  </a:lnTo>
                  <a:lnTo>
                    <a:pt x="1397" y="893"/>
                  </a:lnTo>
                  <a:lnTo>
                    <a:pt x="1379" y="905"/>
                  </a:lnTo>
                  <a:lnTo>
                    <a:pt x="1361" y="923"/>
                  </a:lnTo>
                  <a:lnTo>
                    <a:pt x="1355" y="941"/>
                  </a:lnTo>
                  <a:lnTo>
                    <a:pt x="1361" y="971"/>
                  </a:lnTo>
                  <a:lnTo>
                    <a:pt x="1367" y="989"/>
                  </a:lnTo>
                  <a:lnTo>
                    <a:pt x="1385" y="1007"/>
                  </a:lnTo>
                  <a:lnTo>
                    <a:pt x="1404" y="1025"/>
                  </a:lnTo>
                  <a:lnTo>
                    <a:pt x="1434" y="1049"/>
                  </a:lnTo>
                  <a:lnTo>
                    <a:pt x="1464" y="1067"/>
                  </a:lnTo>
                  <a:lnTo>
                    <a:pt x="1494" y="1085"/>
                  </a:lnTo>
                  <a:lnTo>
                    <a:pt x="1554" y="1091"/>
                  </a:lnTo>
                  <a:lnTo>
                    <a:pt x="1607" y="1085"/>
                  </a:lnTo>
                  <a:lnTo>
                    <a:pt x="1661" y="1067"/>
                  </a:lnTo>
                  <a:lnTo>
                    <a:pt x="1697" y="1043"/>
                  </a:lnTo>
                  <a:lnTo>
                    <a:pt x="1734" y="1019"/>
                  </a:lnTo>
                  <a:lnTo>
                    <a:pt x="1752" y="995"/>
                  </a:lnTo>
                  <a:lnTo>
                    <a:pt x="1758" y="989"/>
                  </a:lnTo>
                  <a:lnTo>
                    <a:pt x="1812" y="989"/>
                  </a:lnTo>
                  <a:lnTo>
                    <a:pt x="1860" y="983"/>
                  </a:lnTo>
                  <a:lnTo>
                    <a:pt x="1907" y="965"/>
                  </a:lnTo>
                  <a:lnTo>
                    <a:pt x="1943" y="941"/>
                  </a:lnTo>
                  <a:lnTo>
                    <a:pt x="1973" y="917"/>
                  </a:lnTo>
                  <a:lnTo>
                    <a:pt x="2003" y="899"/>
                  </a:lnTo>
                  <a:lnTo>
                    <a:pt x="2015" y="881"/>
                  </a:lnTo>
                  <a:lnTo>
                    <a:pt x="2021" y="875"/>
                  </a:lnTo>
                  <a:lnTo>
                    <a:pt x="2201" y="899"/>
                  </a:lnTo>
                  <a:lnTo>
                    <a:pt x="2243" y="905"/>
                  </a:lnTo>
                  <a:lnTo>
                    <a:pt x="2273" y="899"/>
                  </a:lnTo>
                  <a:lnTo>
                    <a:pt x="2327" y="887"/>
                  </a:lnTo>
                  <a:lnTo>
                    <a:pt x="2364" y="863"/>
                  </a:lnTo>
                  <a:lnTo>
                    <a:pt x="2388" y="827"/>
                  </a:lnTo>
                  <a:lnTo>
                    <a:pt x="2400" y="797"/>
                  </a:lnTo>
                  <a:lnTo>
                    <a:pt x="2400" y="767"/>
                  </a:lnTo>
                  <a:lnTo>
                    <a:pt x="2400" y="743"/>
                  </a:lnTo>
                  <a:lnTo>
                    <a:pt x="2400" y="737"/>
                  </a:lnTo>
                  <a:lnTo>
                    <a:pt x="2418" y="737"/>
                  </a:lnTo>
                  <a:lnTo>
                    <a:pt x="2436" y="731"/>
                  </a:lnTo>
                  <a:lnTo>
                    <a:pt x="2471" y="701"/>
                  </a:lnTo>
                  <a:lnTo>
                    <a:pt x="2513" y="660"/>
                  </a:lnTo>
                  <a:lnTo>
                    <a:pt x="2555" y="606"/>
                  </a:lnTo>
                  <a:lnTo>
                    <a:pt x="2591" y="552"/>
                  </a:lnTo>
                  <a:lnTo>
                    <a:pt x="2621" y="504"/>
                  </a:lnTo>
                  <a:lnTo>
                    <a:pt x="2639" y="468"/>
                  </a:lnTo>
                  <a:lnTo>
                    <a:pt x="2646" y="462"/>
                  </a:lnTo>
                  <a:lnTo>
                    <a:pt x="2646" y="456"/>
                  </a:lnTo>
                  <a:lnTo>
                    <a:pt x="2693" y="374"/>
                  </a:lnTo>
                  <a:lnTo>
                    <a:pt x="2723" y="2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446482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46483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46484" name="Rectangle 20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46485" name="Rectangle 21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46486" name="Rectangle 22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9CC63E5F-B663-874E-A8EE-5DD5B3F58C24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2D8153-49C3-3F44-BDD1-308B8B797E65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58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20AC37-5F7E-DC41-905A-08F4971300C2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193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4B4AD9-E01C-5B43-9BB3-B36B9244E96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38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41D6B4-A993-8841-86D8-A98A197FD2B8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558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9CEC5F-A7CA-2748-B2A2-96A2BE35CF6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899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7D4A12-3DA3-8346-99E7-8208823D81F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017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41DBDE-BF6E-0E4B-84C0-97F68155770F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139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41E4F9-FB39-EA46-A58D-CC4D251104AC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949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F42104-89FA-A140-926A-46D24901669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502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305FD3-0C83-6648-ADF5-1F06D0635B56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863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k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5442" name="Group 2"/>
          <p:cNvGrpSpPr>
            <a:grpSpLocks/>
          </p:cNvGrpSpPr>
          <p:nvPr/>
        </p:nvGrpSpPr>
        <p:grpSpPr bwMode="auto">
          <a:xfrm>
            <a:off x="0" y="2438400"/>
            <a:ext cx="9144000" cy="4046538"/>
            <a:chOff x="0" y="1536"/>
            <a:chExt cx="5760" cy="2549"/>
          </a:xfrm>
        </p:grpSpPr>
        <p:sp>
          <p:nvSpPr>
            <p:cNvPr id="445443" name="Rectangle 3"/>
            <p:cNvSpPr>
              <a:spLocks noChangeArrowheads="1"/>
            </p:cNvSpPr>
            <p:nvPr userDrawn="1"/>
          </p:nvSpPr>
          <p:spPr bwMode="hidden">
            <a:xfrm rot="-1424751">
              <a:off x="2121" y="2592"/>
              <a:ext cx="3072" cy="384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45444" name="Freeform 4"/>
            <p:cNvSpPr>
              <a:spLocks/>
            </p:cNvSpPr>
            <p:nvPr userDrawn="1"/>
          </p:nvSpPr>
          <p:spPr bwMode="hidden">
            <a:xfrm>
              <a:off x="0" y="2664"/>
              <a:ext cx="2688" cy="1224"/>
            </a:xfrm>
            <a:custGeom>
              <a:avLst/>
              <a:gdLst>
                <a:gd name="T0" fmla="*/ 0 w 2688"/>
                <a:gd name="T1" fmla="*/ 0 h 1224"/>
                <a:gd name="T2" fmla="*/ 960 w 2688"/>
                <a:gd name="T3" fmla="*/ 552 h 1224"/>
                <a:gd name="T4" fmla="*/ 1968 w 2688"/>
                <a:gd name="T5" fmla="*/ 264 h 1224"/>
                <a:gd name="T6" fmla="*/ 2028 w 2688"/>
                <a:gd name="T7" fmla="*/ 270 h 1224"/>
                <a:gd name="T8" fmla="*/ 2661 w 2688"/>
                <a:gd name="T9" fmla="*/ 528 h 1224"/>
                <a:gd name="T10" fmla="*/ 2688 w 2688"/>
                <a:gd name="T11" fmla="*/ 648 h 1224"/>
                <a:gd name="T12" fmla="*/ 2304 w 2688"/>
                <a:gd name="T13" fmla="*/ 1080 h 1224"/>
                <a:gd name="T14" fmla="*/ 1584 w 2688"/>
                <a:gd name="T15" fmla="*/ 1224 h 1224"/>
                <a:gd name="T16" fmla="*/ 1296 w 2688"/>
                <a:gd name="T17" fmla="*/ 936 h 1224"/>
                <a:gd name="T18" fmla="*/ 864 w 2688"/>
                <a:gd name="T19" fmla="*/ 1032 h 1224"/>
                <a:gd name="T20" fmla="*/ 0 w 2688"/>
                <a:gd name="T21" fmla="*/ 552 h 1224"/>
                <a:gd name="T22" fmla="*/ 0 w 2688"/>
                <a:gd name="T23" fmla="*/ 0 h 1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88" h="1224">
                  <a:moveTo>
                    <a:pt x="0" y="0"/>
                  </a:moveTo>
                  <a:lnTo>
                    <a:pt x="960" y="552"/>
                  </a:lnTo>
                  <a:lnTo>
                    <a:pt x="1968" y="264"/>
                  </a:lnTo>
                  <a:lnTo>
                    <a:pt x="2028" y="270"/>
                  </a:lnTo>
                  <a:lnTo>
                    <a:pt x="2661" y="528"/>
                  </a:lnTo>
                  <a:lnTo>
                    <a:pt x="2688" y="648"/>
                  </a:lnTo>
                  <a:lnTo>
                    <a:pt x="2304" y="1080"/>
                  </a:lnTo>
                  <a:lnTo>
                    <a:pt x="1584" y="1224"/>
                  </a:lnTo>
                  <a:lnTo>
                    <a:pt x="1296" y="936"/>
                  </a:lnTo>
                  <a:lnTo>
                    <a:pt x="864" y="1032"/>
                  </a:lnTo>
                  <a:lnTo>
                    <a:pt x="0" y="5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5445" name="Freeform 5"/>
            <p:cNvSpPr>
              <a:spLocks/>
            </p:cNvSpPr>
            <p:nvPr userDrawn="1"/>
          </p:nvSpPr>
          <p:spPr bwMode="hidden">
            <a:xfrm>
              <a:off x="3359" y="1536"/>
              <a:ext cx="2401" cy="1232"/>
            </a:xfrm>
            <a:custGeom>
              <a:avLst/>
              <a:gdLst>
                <a:gd name="T0" fmla="*/ 2208 w 2401"/>
                <a:gd name="T1" fmla="*/ 15 h 1232"/>
                <a:gd name="T2" fmla="*/ 2088 w 2401"/>
                <a:gd name="T3" fmla="*/ 57 h 1232"/>
                <a:gd name="T4" fmla="*/ 1951 w 2401"/>
                <a:gd name="T5" fmla="*/ 99 h 1232"/>
                <a:gd name="T6" fmla="*/ 1704 w 2401"/>
                <a:gd name="T7" fmla="*/ 135 h 1232"/>
                <a:gd name="T8" fmla="*/ 1314 w 2401"/>
                <a:gd name="T9" fmla="*/ 177 h 1232"/>
                <a:gd name="T10" fmla="*/ 1176 w 2401"/>
                <a:gd name="T11" fmla="*/ 189 h 1232"/>
                <a:gd name="T12" fmla="*/ 1122 w 2401"/>
                <a:gd name="T13" fmla="*/ 195 h 1232"/>
                <a:gd name="T14" fmla="*/ 1075 w 2401"/>
                <a:gd name="T15" fmla="*/ 231 h 1232"/>
                <a:gd name="T16" fmla="*/ 924 w 2401"/>
                <a:gd name="T17" fmla="*/ 321 h 1232"/>
                <a:gd name="T18" fmla="*/ 840 w 2401"/>
                <a:gd name="T19" fmla="*/ 369 h 1232"/>
                <a:gd name="T20" fmla="*/ 630 w 2401"/>
                <a:gd name="T21" fmla="*/ 458 h 1232"/>
                <a:gd name="T22" fmla="*/ 529 w 2401"/>
                <a:gd name="T23" fmla="*/ 500 h 1232"/>
                <a:gd name="T24" fmla="*/ 487 w 2401"/>
                <a:gd name="T25" fmla="*/ 542 h 1232"/>
                <a:gd name="T26" fmla="*/ 457 w 2401"/>
                <a:gd name="T27" fmla="*/ 590 h 1232"/>
                <a:gd name="T28" fmla="*/ 402 w 2401"/>
                <a:gd name="T29" fmla="*/ 638 h 1232"/>
                <a:gd name="T30" fmla="*/ 330 w 2401"/>
                <a:gd name="T31" fmla="*/ 758 h 1232"/>
                <a:gd name="T32" fmla="*/ 312 w 2401"/>
                <a:gd name="T33" fmla="*/ 788 h 1232"/>
                <a:gd name="T34" fmla="*/ 252 w 2401"/>
                <a:gd name="T35" fmla="*/ 824 h 1232"/>
                <a:gd name="T36" fmla="*/ 84 w 2401"/>
                <a:gd name="T37" fmla="*/ 926 h 1232"/>
                <a:gd name="T38" fmla="*/ 0 w 2401"/>
                <a:gd name="T39" fmla="*/ 992 h 1232"/>
                <a:gd name="T40" fmla="*/ 12 w 2401"/>
                <a:gd name="T41" fmla="*/ 1040 h 1232"/>
                <a:gd name="T42" fmla="*/ 132 w 2401"/>
                <a:gd name="T43" fmla="*/ 1034 h 1232"/>
                <a:gd name="T44" fmla="*/ 336 w 2401"/>
                <a:gd name="T45" fmla="*/ 980 h 1232"/>
                <a:gd name="T46" fmla="*/ 529 w 2401"/>
                <a:gd name="T47" fmla="*/ 896 h 1232"/>
                <a:gd name="T48" fmla="*/ 576 w 2401"/>
                <a:gd name="T49" fmla="*/ 872 h 1232"/>
                <a:gd name="T50" fmla="*/ 714 w 2401"/>
                <a:gd name="T51" fmla="*/ 848 h 1232"/>
                <a:gd name="T52" fmla="*/ 966 w 2401"/>
                <a:gd name="T53" fmla="*/ 794 h 1232"/>
                <a:gd name="T54" fmla="*/ 1212 w 2401"/>
                <a:gd name="T55" fmla="*/ 782 h 1232"/>
                <a:gd name="T56" fmla="*/ 1416 w 2401"/>
                <a:gd name="T57" fmla="*/ 872 h 1232"/>
                <a:gd name="T58" fmla="*/ 1464 w 2401"/>
                <a:gd name="T59" fmla="*/ 932 h 1232"/>
                <a:gd name="T60" fmla="*/ 1440 w 2401"/>
                <a:gd name="T61" fmla="*/ 992 h 1232"/>
                <a:gd name="T62" fmla="*/ 1302 w 2401"/>
                <a:gd name="T63" fmla="*/ 1040 h 1232"/>
                <a:gd name="T64" fmla="*/ 1158 w 2401"/>
                <a:gd name="T65" fmla="*/ 1100 h 1232"/>
                <a:gd name="T66" fmla="*/ 1093 w 2401"/>
                <a:gd name="T67" fmla="*/ 1148 h 1232"/>
                <a:gd name="T68" fmla="*/ 1075 w 2401"/>
                <a:gd name="T69" fmla="*/ 1208 h 1232"/>
                <a:gd name="T70" fmla="*/ 1093 w 2401"/>
                <a:gd name="T71" fmla="*/ 1232 h 1232"/>
                <a:gd name="T72" fmla="*/ 1152 w 2401"/>
                <a:gd name="T73" fmla="*/ 1226 h 1232"/>
                <a:gd name="T74" fmla="*/ 1332 w 2401"/>
                <a:gd name="T75" fmla="*/ 1208 h 1232"/>
                <a:gd name="T76" fmla="*/ 1434 w 2401"/>
                <a:gd name="T77" fmla="*/ 1184 h 1232"/>
                <a:gd name="T78" fmla="*/ 1464 w 2401"/>
                <a:gd name="T79" fmla="*/ 1172 h 1232"/>
                <a:gd name="T80" fmla="*/ 1578 w 2401"/>
                <a:gd name="T81" fmla="*/ 1130 h 1232"/>
                <a:gd name="T82" fmla="*/ 1758 w 2401"/>
                <a:gd name="T83" fmla="*/ 1064 h 1232"/>
                <a:gd name="T84" fmla="*/ 1872 w 2401"/>
                <a:gd name="T85" fmla="*/ 962 h 1232"/>
                <a:gd name="T86" fmla="*/ 1986 w 2401"/>
                <a:gd name="T87" fmla="*/ 800 h 1232"/>
                <a:gd name="T88" fmla="*/ 2166 w 2401"/>
                <a:gd name="T89" fmla="*/ 650 h 1232"/>
                <a:gd name="T90" fmla="*/ 2257 w 2401"/>
                <a:gd name="T91" fmla="*/ 590 h 1232"/>
                <a:gd name="T92" fmla="*/ 2400 w 2401"/>
                <a:gd name="T93" fmla="*/ 57 h 1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401" h="1232">
                  <a:moveTo>
                    <a:pt x="2310" y="3"/>
                  </a:moveTo>
                  <a:lnTo>
                    <a:pt x="2280" y="3"/>
                  </a:lnTo>
                  <a:lnTo>
                    <a:pt x="2208" y="15"/>
                  </a:lnTo>
                  <a:lnTo>
                    <a:pt x="2136" y="27"/>
                  </a:lnTo>
                  <a:lnTo>
                    <a:pt x="2112" y="39"/>
                  </a:lnTo>
                  <a:lnTo>
                    <a:pt x="2088" y="57"/>
                  </a:lnTo>
                  <a:lnTo>
                    <a:pt x="2082" y="63"/>
                  </a:lnTo>
                  <a:lnTo>
                    <a:pt x="2076" y="69"/>
                  </a:lnTo>
                  <a:lnTo>
                    <a:pt x="1951" y="99"/>
                  </a:lnTo>
                  <a:lnTo>
                    <a:pt x="1896" y="111"/>
                  </a:lnTo>
                  <a:lnTo>
                    <a:pt x="1836" y="117"/>
                  </a:lnTo>
                  <a:lnTo>
                    <a:pt x="1704" y="135"/>
                  </a:lnTo>
                  <a:lnTo>
                    <a:pt x="1572" y="153"/>
                  </a:lnTo>
                  <a:lnTo>
                    <a:pt x="1434" y="165"/>
                  </a:lnTo>
                  <a:lnTo>
                    <a:pt x="1314" y="177"/>
                  </a:lnTo>
                  <a:lnTo>
                    <a:pt x="1260" y="183"/>
                  </a:lnTo>
                  <a:lnTo>
                    <a:pt x="1212" y="189"/>
                  </a:lnTo>
                  <a:lnTo>
                    <a:pt x="1176" y="189"/>
                  </a:lnTo>
                  <a:lnTo>
                    <a:pt x="1146" y="195"/>
                  </a:lnTo>
                  <a:lnTo>
                    <a:pt x="1128" y="195"/>
                  </a:lnTo>
                  <a:lnTo>
                    <a:pt x="1122" y="195"/>
                  </a:lnTo>
                  <a:lnTo>
                    <a:pt x="1116" y="201"/>
                  </a:lnTo>
                  <a:lnTo>
                    <a:pt x="1105" y="207"/>
                  </a:lnTo>
                  <a:lnTo>
                    <a:pt x="1075" y="231"/>
                  </a:lnTo>
                  <a:lnTo>
                    <a:pt x="1026" y="261"/>
                  </a:lnTo>
                  <a:lnTo>
                    <a:pt x="972" y="291"/>
                  </a:lnTo>
                  <a:lnTo>
                    <a:pt x="924" y="321"/>
                  </a:lnTo>
                  <a:lnTo>
                    <a:pt x="876" y="345"/>
                  </a:lnTo>
                  <a:lnTo>
                    <a:pt x="846" y="363"/>
                  </a:lnTo>
                  <a:lnTo>
                    <a:pt x="840" y="369"/>
                  </a:lnTo>
                  <a:lnTo>
                    <a:pt x="834" y="369"/>
                  </a:lnTo>
                  <a:lnTo>
                    <a:pt x="732" y="417"/>
                  </a:lnTo>
                  <a:lnTo>
                    <a:pt x="630" y="458"/>
                  </a:lnTo>
                  <a:lnTo>
                    <a:pt x="588" y="476"/>
                  </a:lnTo>
                  <a:lnTo>
                    <a:pt x="552" y="488"/>
                  </a:lnTo>
                  <a:lnTo>
                    <a:pt x="529" y="500"/>
                  </a:lnTo>
                  <a:lnTo>
                    <a:pt x="517" y="506"/>
                  </a:lnTo>
                  <a:lnTo>
                    <a:pt x="499" y="524"/>
                  </a:lnTo>
                  <a:lnTo>
                    <a:pt x="487" y="542"/>
                  </a:lnTo>
                  <a:lnTo>
                    <a:pt x="481" y="560"/>
                  </a:lnTo>
                  <a:lnTo>
                    <a:pt x="481" y="578"/>
                  </a:lnTo>
                  <a:lnTo>
                    <a:pt x="457" y="590"/>
                  </a:lnTo>
                  <a:lnTo>
                    <a:pt x="438" y="596"/>
                  </a:lnTo>
                  <a:lnTo>
                    <a:pt x="420" y="614"/>
                  </a:lnTo>
                  <a:lnTo>
                    <a:pt x="402" y="638"/>
                  </a:lnTo>
                  <a:lnTo>
                    <a:pt x="366" y="698"/>
                  </a:lnTo>
                  <a:lnTo>
                    <a:pt x="348" y="728"/>
                  </a:lnTo>
                  <a:lnTo>
                    <a:pt x="330" y="758"/>
                  </a:lnTo>
                  <a:lnTo>
                    <a:pt x="324" y="776"/>
                  </a:lnTo>
                  <a:lnTo>
                    <a:pt x="318" y="782"/>
                  </a:lnTo>
                  <a:lnTo>
                    <a:pt x="312" y="788"/>
                  </a:lnTo>
                  <a:lnTo>
                    <a:pt x="300" y="794"/>
                  </a:lnTo>
                  <a:lnTo>
                    <a:pt x="282" y="806"/>
                  </a:lnTo>
                  <a:lnTo>
                    <a:pt x="252" y="824"/>
                  </a:lnTo>
                  <a:lnTo>
                    <a:pt x="199" y="854"/>
                  </a:lnTo>
                  <a:lnTo>
                    <a:pt x="151" y="884"/>
                  </a:lnTo>
                  <a:lnTo>
                    <a:pt x="84" y="926"/>
                  </a:lnTo>
                  <a:lnTo>
                    <a:pt x="30" y="962"/>
                  </a:lnTo>
                  <a:lnTo>
                    <a:pt x="12" y="974"/>
                  </a:lnTo>
                  <a:lnTo>
                    <a:pt x="0" y="992"/>
                  </a:lnTo>
                  <a:lnTo>
                    <a:pt x="0" y="1004"/>
                  </a:lnTo>
                  <a:lnTo>
                    <a:pt x="0" y="1022"/>
                  </a:lnTo>
                  <a:lnTo>
                    <a:pt x="12" y="1040"/>
                  </a:lnTo>
                  <a:lnTo>
                    <a:pt x="42" y="1046"/>
                  </a:lnTo>
                  <a:lnTo>
                    <a:pt x="84" y="1046"/>
                  </a:lnTo>
                  <a:lnTo>
                    <a:pt x="132" y="1034"/>
                  </a:lnTo>
                  <a:lnTo>
                    <a:pt x="193" y="1022"/>
                  </a:lnTo>
                  <a:lnTo>
                    <a:pt x="264" y="1004"/>
                  </a:lnTo>
                  <a:lnTo>
                    <a:pt x="336" y="980"/>
                  </a:lnTo>
                  <a:lnTo>
                    <a:pt x="408" y="950"/>
                  </a:lnTo>
                  <a:lnTo>
                    <a:pt x="475" y="920"/>
                  </a:lnTo>
                  <a:lnTo>
                    <a:pt x="529" y="896"/>
                  </a:lnTo>
                  <a:lnTo>
                    <a:pt x="564" y="878"/>
                  </a:lnTo>
                  <a:lnTo>
                    <a:pt x="570" y="872"/>
                  </a:lnTo>
                  <a:lnTo>
                    <a:pt x="576" y="872"/>
                  </a:lnTo>
                  <a:lnTo>
                    <a:pt x="606" y="872"/>
                  </a:lnTo>
                  <a:lnTo>
                    <a:pt x="648" y="866"/>
                  </a:lnTo>
                  <a:lnTo>
                    <a:pt x="714" y="848"/>
                  </a:lnTo>
                  <a:lnTo>
                    <a:pt x="793" y="830"/>
                  </a:lnTo>
                  <a:lnTo>
                    <a:pt x="876" y="812"/>
                  </a:lnTo>
                  <a:lnTo>
                    <a:pt x="966" y="794"/>
                  </a:lnTo>
                  <a:lnTo>
                    <a:pt x="1063" y="782"/>
                  </a:lnTo>
                  <a:lnTo>
                    <a:pt x="1152" y="776"/>
                  </a:lnTo>
                  <a:lnTo>
                    <a:pt x="1212" y="782"/>
                  </a:lnTo>
                  <a:lnTo>
                    <a:pt x="1284" y="806"/>
                  </a:lnTo>
                  <a:lnTo>
                    <a:pt x="1357" y="836"/>
                  </a:lnTo>
                  <a:lnTo>
                    <a:pt x="1416" y="872"/>
                  </a:lnTo>
                  <a:lnTo>
                    <a:pt x="1434" y="890"/>
                  </a:lnTo>
                  <a:lnTo>
                    <a:pt x="1452" y="908"/>
                  </a:lnTo>
                  <a:lnTo>
                    <a:pt x="1464" y="932"/>
                  </a:lnTo>
                  <a:lnTo>
                    <a:pt x="1464" y="950"/>
                  </a:lnTo>
                  <a:lnTo>
                    <a:pt x="1458" y="968"/>
                  </a:lnTo>
                  <a:lnTo>
                    <a:pt x="1440" y="992"/>
                  </a:lnTo>
                  <a:lnTo>
                    <a:pt x="1410" y="1004"/>
                  </a:lnTo>
                  <a:lnTo>
                    <a:pt x="1369" y="1022"/>
                  </a:lnTo>
                  <a:lnTo>
                    <a:pt x="1302" y="1040"/>
                  </a:lnTo>
                  <a:lnTo>
                    <a:pt x="1248" y="1064"/>
                  </a:lnTo>
                  <a:lnTo>
                    <a:pt x="1200" y="1082"/>
                  </a:lnTo>
                  <a:lnTo>
                    <a:pt x="1158" y="1100"/>
                  </a:lnTo>
                  <a:lnTo>
                    <a:pt x="1128" y="1118"/>
                  </a:lnTo>
                  <a:lnTo>
                    <a:pt x="1110" y="1130"/>
                  </a:lnTo>
                  <a:lnTo>
                    <a:pt x="1093" y="1148"/>
                  </a:lnTo>
                  <a:lnTo>
                    <a:pt x="1081" y="1160"/>
                  </a:lnTo>
                  <a:lnTo>
                    <a:pt x="1069" y="1190"/>
                  </a:lnTo>
                  <a:lnTo>
                    <a:pt x="1075" y="1208"/>
                  </a:lnTo>
                  <a:lnTo>
                    <a:pt x="1081" y="1220"/>
                  </a:lnTo>
                  <a:lnTo>
                    <a:pt x="1087" y="1226"/>
                  </a:lnTo>
                  <a:lnTo>
                    <a:pt x="1093" y="1232"/>
                  </a:lnTo>
                  <a:lnTo>
                    <a:pt x="1110" y="1232"/>
                  </a:lnTo>
                  <a:lnTo>
                    <a:pt x="1128" y="1226"/>
                  </a:lnTo>
                  <a:lnTo>
                    <a:pt x="1152" y="1226"/>
                  </a:lnTo>
                  <a:lnTo>
                    <a:pt x="1212" y="1220"/>
                  </a:lnTo>
                  <a:lnTo>
                    <a:pt x="1272" y="1214"/>
                  </a:lnTo>
                  <a:lnTo>
                    <a:pt x="1332" y="1208"/>
                  </a:lnTo>
                  <a:lnTo>
                    <a:pt x="1393" y="1196"/>
                  </a:lnTo>
                  <a:lnTo>
                    <a:pt x="1416" y="1190"/>
                  </a:lnTo>
                  <a:lnTo>
                    <a:pt x="1434" y="1184"/>
                  </a:lnTo>
                  <a:lnTo>
                    <a:pt x="1446" y="1178"/>
                  </a:lnTo>
                  <a:lnTo>
                    <a:pt x="1452" y="1178"/>
                  </a:lnTo>
                  <a:lnTo>
                    <a:pt x="1464" y="1172"/>
                  </a:lnTo>
                  <a:lnTo>
                    <a:pt x="1488" y="1166"/>
                  </a:lnTo>
                  <a:lnTo>
                    <a:pt x="1530" y="1148"/>
                  </a:lnTo>
                  <a:lnTo>
                    <a:pt x="1578" y="1130"/>
                  </a:lnTo>
                  <a:lnTo>
                    <a:pt x="1681" y="1094"/>
                  </a:lnTo>
                  <a:lnTo>
                    <a:pt x="1722" y="1076"/>
                  </a:lnTo>
                  <a:lnTo>
                    <a:pt x="1758" y="1064"/>
                  </a:lnTo>
                  <a:lnTo>
                    <a:pt x="1812" y="1040"/>
                  </a:lnTo>
                  <a:lnTo>
                    <a:pt x="1848" y="1004"/>
                  </a:lnTo>
                  <a:lnTo>
                    <a:pt x="1872" y="962"/>
                  </a:lnTo>
                  <a:lnTo>
                    <a:pt x="1890" y="932"/>
                  </a:lnTo>
                  <a:lnTo>
                    <a:pt x="1932" y="866"/>
                  </a:lnTo>
                  <a:lnTo>
                    <a:pt x="1986" y="800"/>
                  </a:lnTo>
                  <a:lnTo>
                    <a:pt x="2046" y="740"/>
                  </a:lnTo>
                  <a:lnTo>
                    <a:pt x="2112" y="692"/>
                  </a:lnTo>
                  <a:lnTo>
                    <a:pt x="2166" y="650"/>
                  </a:lnTo>
                  <a:lnTo>
                    <a:pt x="2214" y="620"/>
                  </a:lnTo>
                  <a:lnTo>
                    <a:pt x="2244" y="596"/>
                  </a:lnTo>
                  <a:lnTo>
                    <a:pt x="2257" y="590"/>
                  </a:lnTo>
                  <a:lnTo>
                    <a:pt x="2257" y="590"/>
                  </a:lnTo>
                  <a:lnTo>
                    <a:pt x="2400" y="518"/>
                  </a:lnTo>
                  <a:lnTo>
                    <a:pt x="2400" y="57"/>
                  </a:lnTo>
                  <a:lnTo>
                    <a:pt x="2401" y="0"/>
                  </a:lnTo>
                  <a:lnTo>
                    <a:pt x="2310" y="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5446" name="Freeform 6"/>
            <p:cNvSpPr>
              <a:spLocks/>
            </p:cNvSpPr>
            <p:nvPr userDrawn="1"/>
          </p:nvSpPr>
          <p:spPr bwMode="hidden">
            <a:xfrm>
              <a:off x="3792" y="1536"/>
              <a:ext cx="1968" cy="762"/>
            </a:xfrm>
            <a:custGeom>
              <a:avLst/>
              <a:gdLst>
                <a:gd name="T0" fmla="*/ 965 w 1968"/>
                <a:gd name="T1" fmla="*/ 165 h 762"/>
                <a:gd name="T2" fmla="*/ 696 w 1968"/>
                <a:gd name="T3" fmla="*/ 200 h 762"/>
                <a:gd name="T4" fmla="*/ 693 w 1968"/>
                <a:gd name="T5" fmla="*/ 237 h 762"/>
                <a:gd name="T6" fmla="*/ 924 w 1968"/>
                <a:gd name="T7" fmla="*/ 258 h 762"/>
                <a:gd name="T8" fmla="*/ 993 w 1968"/>
                <a:gd name="T9" fmla="*/ 267 h 762"/>
                <a:gd name="T10" fmla="*/ 681 w 1968"/>
                <a:gd name="T11" fmla="*/ 291 h 762"/>
                <a:gd name="T12" fmla="*/ 633 w 1968"/>
                <a:gd name="T13" fmla="*/ 309 h 762"/>
                <a:gd name="T14" fmla="*/ 645 w 1968"/>
                <a:gd name="T15" fmla="*/ 336 h 762"/>
                <a:gd name="T16" fmla="*/ 672 w 1968"/>
                <a:gd name="T17" fmla="*/ 351 h 762"/>
                <a:gd name="T18" fmla="*/ 984 w 1968"/>
                <a:gd name="T19" fmla="*/ 333 h 762"/>
                <a:gd name="T20" fmla="*/ 1080 w 1968"/>
                <a:gd name="T21" fmla="*/ 357 h 762"/>
                <a:gd name="T22" fmla="*/ 624 w 1968"/>
                <a:gd name="T23" fmla="*/ 492 h 762"/>
                <a:gd name="T24" fmla="*/ 616 w 1968"/>
                <a:gd name="T25" fmla="*/ 536 h 762"/>
                <a:gd name="T26" fmla="*/ 8 w 1968"/>
                <a:gd name="T27" fmla="*/ 724 h 762"/>
                <a:gd name="T28" fmla="*/ 0 w 1968"/>
                <a:gd name="T29" fmla="*/ 756 h 762"/>
                <a:gd name="T30" fmla="*/ 27 w 1968"/>
                <a:gd name="T31" fmla="*/ 762 h 762"/>
                <a:gd name="T32" fmla="*/ 664 w 1968"/>
                <a:gd name="T33" fmla="*/ 564 h 762"/>
                <a:gd name="T34" fmla="*/ 856 w 1968"/>
                <a:gd name="T35" fmla="*/ 600 h 762"/>
                <a:gd name="T36" fmla="*/ 1158 w 1968"/>
                <a:gd name="T37" fmla="*/ 507 h 762"/>
                <a:gd name="T38" fmla="*/ 1434 w 1968"/>
                <a:gd name="T39" fmla="*/ 465 h 762"/>
                <a:gd name="T40" fmla="*/ 1572 w 1968"/>
                <a:gd name="T41" fmla="*/ 368 h 762"/>
                <a:gd name="T42" fmla="*/ 1712 w 1968"/>
                <a:gd name="T43" fmla="*/ 340 h 762"/>
                <a:gd name="T44" fmla="*/ 1856 w 1968"/>
                <a:gd name="T45" fmla="*/ 328 h 762"/>
                <a:gd name="T46" fmla="*/ 1968 w 1968"/>
                <a:gd name="T47" fmla="*/ 330 h 762"/>
                <a:gd name="T48" fmla="*/ 1968 w 1968"/>
                <a:gd name="T49" fmla="*/ 0 h 762"/>
                <a:gd name="T50" fmla="*/ 1934 w 1968"/>
                <a:gd name="T51" fmla="*/ 3 h 762"/>
                <a:gd name="T52" fmla="*/ 1832 w 1968"/>
                <a:gd name="T53" fmla="*/ 5 h 762"/>
                <a:gd name="T54" fmla="*/ 1682 w 1968"/>
                <a:gd name="T55" fmla="*/ 35 h 762"/>
                <a:gd name="T56" fmla="*/ 1643 w 1968"/>
                <a:gd name="T57" fmla="*/ 72 h 762"/>
                <a:gd name="T58" fmla="*/ 1392 w 1968"/>
                <a:gd name="T59" fmla="*/ 119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68" h="762">
                  <a:moveTo>
                    <a:pt x="965" y="165"/>
                  </a:moveTo>
                  <a:lnTo>
                    <a:pt x="696" y="200"/>
                  </a:lnTo>
                  <a:lnTo>
                    <a:pt x="693" y="237"/>
                  </a:lnTo>
                  <a:lnTo>
                    <a:pt x="924" y="258"/>
                  </a:lnTo>
                  <a:lnTo>
                    <a:pt x="993" y="267"/>
                  </a:lnTo>
                  <a:lnTo>
                    <a:pt x="681" y="291"/>
                  </a:lnTo>
                  <a:lnTo>
                    <a:pt x="633" y="309"/>
                  </a:lnTo>
                  <a:lnTo>
                    <a:pt x="645" y="336"/>
                  </a:lnTo>
                  <a:lnTo>
                    <a:pt x="672" y="351"/>
                  </a:lnTo>
                  <a:lnTo>
                    <a:pt x="984" y="333"/>
                  </a:lnTo>
                  <a:lnTo>
                    <a:pt x="1080" y="357"/>
                  </a:lnTo>
                  <a:lnTo>
                    <a:pt x="624" y="492"/>
                  </a:lnTo>
                  <a:lnTo>
                    <a:pt x="616" y="536"/>
                  </a:lnTo>
                  <a:lnTo>
                    <a:pt x="8" y="724"/>
                  </a:lnTo>
                  <a:lnTo>
                    <a:pt x="0" y="756"/>
                  </a:lnTo>
                  <a:lnTo>
                    <a:pt x="27" y="762"/>
                  </a:lnTo>
                  <a:lnTo>
                    <a:pt x="664" y="564"/>
                  </a:lnTo>
                  <a:lnTo>
                    <a:pt x="856" y="600"/>
                  </a:lnTo>
                  <a:lnTo>
                    <a:pt x="1158" y="507"/>
                  </a:lnTo>
                  <a:lnTo>
                    <a:pt x="1434" y="465"/>
                  </a:lnTo>
                  <a:lnTo>
                    <a:pt x="1572" y="368"/>
                  </a:lnTo>
                  <a:lnTo>
                    <a:pt x="1712" y="340"/>
                  </a:lnTo>
                  <a:lnTo>
                    <a:pt x="1856" y="328"/>
                  </a:lnTo>
                  <a:lnTo>
                    <a:pt x="1968" y="330"/>
                  </a:lnTo>
                  <a:lnTo>
                    <a:pt x="1968" y="0"/>
                  </a:lnTo>
                  <a:lnTo>
                    <a:pt x="1934" y="3"/>
                  </a:lnTo>
                  <a:lnTo>
                    <a:pt x="1832" y="5"/>
                  </a:lnTo>
                  <a:lnTo>
                    <a:pt x="1682" y="35"/>
                  </a:lnTo>
                  <a:lnTo>
                    <a:pt x="1643" y="72"/>
                  </a:lnTo>
                  <a:lnTo>
                    <a:pt x="1392" y="119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5447" name="Freeform 7"/>
            <p:cNvSpPr>
              <a:spLocks/>
            </p:cNvSpPr>
            <p:nvPr userDrawn="1"/>
          </p:nvSpPr>
          <p:spPr bwMode="hidden">
            <a:xfrm>
              <a:off x="3599" y="2477"/>
              <a:ext cx="186" cy="120"/>
            </a:xfrm>
            <a:custGeom>
              <a:avLst/>
              <a:gdLst>
                <a:gd name="T0" fmla="*/ 185 w 185"/>
                <a:gd name="T1" fmla="*/ 0 h 120"/>
                <a:gd name="T2" fmla="*/ 185 w 185"/>
                <a:gd name="T3" fmla="*/ 6 h 120"/>
                <a:gd name="T4" fmla="*/ 185 w 185"/>
                <a:gd name="T5" fmla="*/ 18 h 120"/>
                <a:gd name="T6" fmla="*/ 185 w 185"/>
                <a:gd name="T7" fmla="*/ 36 h 120"/>
                <a:gd name="T8" fmla="*/ 179 w 185"/>
                <a:gd name="T9" fmla="*/ 54 h 120"/>
                <a:gd name="T10" fmla="*/ 161 w 185"/>
                <a:gd name="T11" fmla="*/ 72 h 120"/>
                <a:gd name="T12" fmla="*/ 137 w 185"/>
                <a:gd name="T13" fmla="*/ 96 h 120"/>
                <a:gd name="T14" fmla="*/ 101 w 185"/>
                <a:gd name="T15" fmla="*/ 108 h 120"/>
                <a:gd name="T16" fmla="*/ 47 w 185"/>
                <a:gd name="T17" fmla="*/ 120 h 120"/>
                <a:gd name="T18" fmla="*/ 29 w 185"/>
                <a:gd name="T19" fmla="*/ 120 h 120"/>
                <a:gd name="T20" fmla="*/ 17 w 185"/>
                <a:gd name="T21" fmla="*/ 114 h 120"/>
                <a:gd name="T22" fmla="*/ 0 w 185"/>
                <a:gd name="T23" fmla="*/ 96 h 120"/>
                <a:gd name="T24" fmla="*/ 0 w 185"/>
                <a:gd name="T25" fmla="*/ 78 h 120"/>
                <a:gd name="T26" fmla="*/ 0 w 185"/>
                <a:gd name="T27" fmla="*/ 72 h 120"/>
                <a:gd name="T28" fmla="*/ 185 w 185"/>
                <a:gd name="T29" fmla="*/ 0 h 120"/>
                <a:gd name="T30" fmla="*/ 185 w 185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85" y="18"/>
                  </a:lnTo>
                  <a:lnTo>
                    <a:pt x="185" y="36"/>
                  </a:lnTo>
                  <a:lnTo>
                    <a:pt x="179" y="54"/>
                  </a:lnTo>
                  <a:lnTo>
                    <a:pt x="161" y="72"/>
                  </a:lnTo>
                  <a:lnTo>
                    <a:pt x="137" y="96"/>
                  </a:lnTo>
                  <a:lnTo>
                    <a:pt x="101" y="108"/>
                  </a:lnTo>
                  <a:lnTo>
                    <a:pt x="47" y="120"/>
                  </a:lnTo>
                  <a:lnTo>
                    <a:pt x="29" y="120"/>
                  </a:lnTo>
                  <a:lnTo>
                    <a:pt x="17" y="114"/>
                  </a:lnTo>
                  <a:lnTo>
                    <a:pt x="0" y="96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185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5448" name="Freeform 8"/>
            <p:cNvSpPr>
              <a:spLocks/>
            </p:cNvSpPr>
            <p:nvPr userDrawn="1"/>
          </p:nvSpPr>
          <p:spPr bwMode="hidden">
            <a:xfrm>
              <a:off x="3779" y="2393"/>
              <a:ext cx="185" cy="120"/>
            </a:xfrm>
            <a:custGeom>
              <a:avLst/>
              <a:gdLst>
                <a:gd name="T0" fmla="*/ 185 w 185"/>
                <a:gd name="T1" fmla="*/ 0 h 120"/>
                <a:gd name="T2" fmla="*/ 185 w 185"/>
                <a:gd name="T3" fmla="*/ 6 h 120"/>
                <a:gd name="T4" fmla="*/ 179 w 185"/>
                <a:gd name="T5" fmla="*/ 24 h 120"/>
                <a:gd name="T6" fmla="*/ 167 w 185"/>
                <a:gd name="T7" fmla="*/ 42 h 120"/>
                <a:gd name="T8" fmla="*/ 149 w 185"/>
                <a:gd name="T9" fmla="*/ 66 h 120"/>
                <a:gd name="T10" fmla="*/ 131 w 185"/>
                <a:gd name="T11" fmla="*/ 90 h 120"/>
                <a:gd name="T12" fmla="*/ 102 w 185"/>
                <a:gd name="T13" fmla="*/ 108 h 120"/>
                <a:gd name="T14" fmla="*/ 66 w 185"/>
                <a:gd name="T15" fmla="*/ 120 h 120"/>
                <a:gd name="T16" fmla="*/ 18 w 185"/>
                <a:gd name="T17" fmla="*/ 120 h 120"/>
                <a:gd name="T18" fmla="*/ 0 w 185"/>
                <a:gd name="T19" fmla="*/ 60 h 120"/>
                <a:gd name="T20" fmla="*/ 185 w 185"/>
                <a:gd name="T21" fmla="*/ 0 h 120"/>
                <a:gd name="T22" fmla="*/ 185 w 185"/>
                <a:gd name="T23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79" y="24"/>
                  </a:lnTo>
                  <a:lnTo>
                    <a:pt x="167" y="42"/>
                  </a:lnTo>
                  <a:lnTo>
                    <a:pt x="149" y="66"/>
                  </a:lnTo>
                  <a:lnTo>
                    <a:pt x="131" y="90"/>
                  </a:lnTo>
                  <a:lnTo>
                    <a:pt x="102" y="108"/>
                  </a:lnTo>
                  <a:lnTo>
                    <a:pt x="66" y="120"/>
                  </a:lnTo>
                  <a:lnTo>
                    <a:pt x="18" y="120"/>
                  </a:lnTo>
                  <a:lnTo>
                    <a:pt x="0" y="60"/>
                  </a:lnTo>
                  <a:lnTo>
                    <a:pt x="185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5449" name="Freeform 9"/>
            <p:cNvSpPr>
              <a:spLocks/>
            </p:cNvSpPr>
            <p:nvPr userDrawn="1"/>
          </p:nvSpPr>
          <p:spPr bwMode="hidden">
            <a:xfrm>
              <a:off x="3839" y="1836"/>
              <a:ext cx="528" cy="275"/>
            </a:xfrm>
            <a:custGeom>
              <a:avLst/>
              <a:gdLst>
                <a:gd name="T0" fmla="*/ 0 w 526"/>
                <a:gd name="T1" fmla="*/ 275 h 275"/>
                <a:gd name="T2" fmla="*/ 0 w 526"/>
                <a:gd name="T3" fmla="*/ 269 h 275"/>
                <a:gd name="T4" fmla="*/ 6 w 526"/>
                <a:gd name="T5" fmla="*/ 251 h 275"/>
                <a:gd name="T6" fmla="*/ 6 w 526"/>
                <a:gd name="T7" fmla="*/ 239 h 275"/>
                <a:gd name="T8" fmla="*/ 12 w 526"/>
                <a:gd name="T9" fmla="*/ 227 h 275"/>
                <a:gd name="T10" fmla="*/ 18 w 526"/>
                <a:gd name="T11" fmla="*/ 221 h 275"/>
                <a:gd name="T12" fmla="*/ 36 w 526"/>
                <a:gd name="T13" fmla="*/ 215 h 275"/>
                <a:gd name="T14" fmla="*/ 77 w 526"/>
                <a:gd name="T15" fmla="*/ 203 h 275"/>
                <a:gd name="T16" fmla="*/ 137 w 526"/>
                <a:gd name="T17" fmla="*/ 179 h 275"/>
                <a:gd name="T18" fmla="*/ 209 w 526"/>
                <a:gd name="T19" fmla="*/ 143 h 275"/>
                <a:gd name="T20" fmla="*/ 251 w 526"/>
                <a:gd name="T21" fmla="*/ 120 h 275"/>
                <a:gd name="T22" fmla="*/ 299 w 526"/>
                <a:gd name="T23" fmla="*/ 96 h 275"/>
                <a:gd name="T24" fmla="*/ 394 w 526"/>
                <a:gd name="T25" fmla="*/ 48 h 275"/>
                <a:gd name="T26" fmla="*/ 442 w 526"/>
                <a:gd name="T27" fmla="*/ 30 h 275"/>
                <a:gd name="T28" fmla="*/ 478 w 526"/>
                <a:gd name="T29" fmla="*/ 12 h 275"/>
                <a:gd name="T30" fmla="*/ 502 w 526"/>
                <a:gd name="T31" fmla="*/ 6 h 275"/>
                <a:gd name="T32" fmla="*/ 520 w 526"/>
                <a:gd name="T33" fmla="*/ 0 h 275"/>
                <a:gd name="T34" fmla="*/ 526 w 526"/>
                <a:gd name="T35" fmla="*/ 0 h 275"/>
                <a:gd name="T36" fmla="*/ 520 w 526"/>
                <a:gd name="T37" fmla="*/ 6 h 275"/>
                <a:gd name="T38" fmla="*/ 508 w 526"/>
                <a:gd name="T39" fmla="*/ 12 h 275"/>
                <a:gd name="T40" fmla="*/ 484 w 526"/>
                <a:gd name="T41" fmla="*/ 24 h 275"/>
                <a:gd name="T42" fmla="*/ 460 w 526"/>
                <a:gd name="T43" fmla="*/ 42 h 275"/>
                <a:gd name="T44" fmla="*/ 436 w 526"/>
                <a:gd name="T45" fmla="*/ 54 h 275"/>
                <a:gd name="T46" fmla="*/ 394 w 526"/>
                <a:gd name="T47" fmla="*/ 78 h 275"/>
                <a:gd name="T48" fmla="*/ 340 w 526"/>
                <a:gd name="T49" fmla="*/ 108 h 275"/>
                <a:gd name="T50" fmla="*/ 275 w 526"/>
                <a:gd name="T51" fmla="*/ 143 h 275"/>
                <a:gd name="T52" fmla="*/ 131 w 526"/>
                <a:gd name="T53" fmla="*/ 221 h 275"/>
                <a:gd name="T54" fmla="*/ 65 w 526"/>
                <a:gd name="T55" fmla="*/ 251 h 275"/>
                <a:gd name="T56" fmla="*/ 0 w 526"/>
                <a:gd name="T57" fmla="*/ 275 h 275"/>
                <a:gd name="T58" fmla="*/ 0 w 526"/>
                <a:gd name="T59" fmla="*/ 275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26" h="275">
                  <a:moveTo>
                    <a:pt x="0" y="275"/>
                  </a:moveTo>
                  <a:lnTo>
                    <a:pt x="0" y="269"/>
                  </a:lnTo>
                  <a:lnTo>
                    <a:pt x="6" y="251"/>
                  </a:lnTo>
                  <a:lnTo>
                    <a:pt x="6" y="239"/>
                  </a:lnTo>
                  <a:lnTo>
                    <a:pt x="12" y="227"/>
                  </a:lnTo>
                  <a:lnTo>
                    <a:pt x="18" y="221"/>
                  </a:lnTo>
                  <a:lnTo>
                    <a:pt x="36" y="215"/>
                  </a:lnTo>
                  <a:lnTo>
                    <a:pt x="77" y="203"/>
                  </a:lnTo>
                  <a:lnTo>
                    <a:pt x="137" y="179"/>
                  </a:lnTo>
                  <a:lnTo>
                    <a:pt x="209" y="143"/>
                  </a:lnTo>
                  <a:lnTo>
                    <a:pt x="251" y="120"/>
                  </a:lnTo>
                  <a:lnTo>
                    <a:pt x="299" y="96"/>
                  </a:lnTo>
                  <a:lnTo>
                    <a:pt x="394" y="48"/>
                  </a:lnTo>
                  <a:lnTo>
                    <a:pt x="442" y="30"/>
                  </a:lnTo>
                  <a:lnTo>
                    <a:pt x="478" y="12"/>
                  </a:lnTo>
                  <a:lnTo>
                    <a:pt x="502" y="6"/>
                  </a:lnTo>
                  <a:lnTo>
                    <a:pt x="520" y="0"/>
                  </a:lnTo>
                  <a:lnTo>
                    <a:pt x="526" y="0"/>
                  </a:lnTo>
                  <a:lnTo>
                    <a:pt x="520" y="6"/>
                  </a:lnTo>
                  <a:lnTo>
                    <a:pt x="508" y="12"/>
                  </a:lnTo>
                  <a:lnTo>
                    <a:pt x="484" y="24"/>
                  </a:lnTo>
                  <a:lnTo>
                    <a:pt x="460" y="42"/>
                  </a:lnTo>
                  <a:lnTo>
                    <a:pt x="436" y="54"/>
                  </a:lnTo>
                  <a:lnTo>
                    <a:pt x="394" y="78"/>
                  </a:lnTo>
                  <a:lnTo>
                    <a:pt x="340" y="108"/>
                  </a:lnTo>
                  <a:lnTo>
                    <a:pt x="275" y="143"/>
                  </a:lnTo>
                  <a:lnTo>
                    <a:pt x="131" y="221"/>
                  </a:lnTo>
                  <a:lnTo>
                    <a:pt x="65" y="251"/>
                  </a:lnTo>
                  <a:lnTo>
                    <a:pt x="0" y="275"/>
                  </a:lnTo>
                  <a:lnTo>
                    <a:pt x="0" y="2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5450" name="Freeform 10"/>
            <p:cNvSpPr>
              <a:spLocks/>
            </p:cNvSpPr>
            <p:nvPr userDrawn="1"/>
          </p:nvSpPr>
          <p:spPr bwMode="hidden">
            <a:xfrm>
              <a:off x="3676" y="2015"/>
              <a:ext cx="721" cy="306"/>
            </a:xfrm>
            <a:custGeom>
              <a:avLst/>
              <a:gdLst>
                <a:gd name="T0" fmla="*/ 48 w 718"/>
                <a:gd name="T1" fmla="*/ 216 h 306"/>
                <a:gd name="T2" fmla="*/ 30 w 718"/>
                <a:gd name="T3" fmla="*/ 252 h 306"/>
                <a:gd name="T4" fmla="*/ 12 w 718"/>
                <a:gd name="T5" fmla="*/ 282 h 306"/>
                <a:gd name="T6" fmla="*/ 6 w 718"/>
                <a:gd name="T7" fmla="*/ 300 h 306"/>
                <a:gd name="T8" fmla="*/ 0 w 718"/>
                <a:gd name="T9" fmla="*/ 306 h 306"/>
                <a:gd name="T10" fmla="*/ 48 w 718"/>
                <a:gd name="T11" fmla="*/ 276 h 306"/>
                <a:gd name="T12" fmla="*/ 84 w 718"/>
                <a:gd name="T13" fmla="*/ 252 h 306"/>
                <a:gd name="T14" fmla="*/ 108 w 718"/>
                <a:gd name="T15" fmla="*/ 234 h 306"/>
                <a:gd name="T16" fmla="*/ 120 w 718"/>
                <a:gd name="T17" fmla="*/ 228 h 306"/>
                <a:gd name="T18" fmla="*/ 126 w 718"/>
                <a:gd name="T19" fmla="*/ 228 h 306"/>
                <a:gd name="T20" fmla="*/ 144 w 718"/>
                <a:gd name="T21" fmla="*/ 222 h 306"/>
                <a:gd name="T22" fmla="*/ 168 w 718"/>
                <a:gd name="T23" fmla="*/ 216 h 306"/>
                <a:gd name="T24" fmla="*/ 198 w 718"/>
                <a:gd name="T25" fmla="*/ 204 h 306"/>
                <a:gd name="T26" fmla="*/ 275 w 718"/>
                <a:gd name="T27" fmla="*/ 180 h 306"/>
                <a:gd name="T28" fmla="*/ 371 w 718"/>
                <a:gd name="T29" fmla="*/ 156 h 306"/>
                <a:gd name="T30" fmla="*/ 461 w 718"/>
                <a:gd name="T31" fmla="*/ 126 h 306"/>
                <a:gd name="T32" fmla="*/ 544 w 718"/>
                <a:gd name="T33" fmla="*/ 102 h 306"/>
                <a:gd name="T34" fmla="*/ 574 w 718"/>
                <a:gd name="T35" fmla="*/ 90 h 306"/>
                <a:gd name="T36" fmla="*/ 604 w 718"/>
                <a:gd name="T37" fmla="*/ 84 h 306"/>
                <a:gd name="T38" fmla="*/ 622 w 718"/>
                <a:gd name="T39" fmla="*/ 78 h 306"/>
                <a:gd name="T40" fmla="*/ 628 w 718"/>
                <a:gd name="T41" fmla="*/ 72 h 306"/>
                <a:gd name="T42" fmla="*/ 634 w 718"/>
                <a:gd name="T43" fmla="*/ 66 h 306"/>
                <a:gd name="T44" fmla="*/ 652 w 718"/>
                <a:gd name="T45" fmla="*/ 60 h 306"/>
                <a:gd name="T46" fmla="*/ 694 w 718"/>
                <a:gd name="T47" fmla="*/ 30 h 306"/>
                <a:gd name="T48" fmla="*/ 712 w 718"/>
                <a:gd name="T49" fmla="*/ 18 h 306"/>
                <a:gd name="T50" fmla="*/ 718 w 718"/>
                <a:gd name="T51" fmla="*/ 6 h 306"/>
                <a:gd name="T52" fmla="*/ 712 w 718"/>
                <a:gd name="T53" fmla="*/ 0 h 306"/>
                <a:gd name="T54" fmla="*/ 688 w 718"/>
                <a:gd name="T55" fmla="*/ 0 h 306"/>
                <a:gd name="T56" fmla="*/ 628 w 718"/>
                <a:gd name="T57" fmla="*/ 0 h 306"/>
                <a:gd name="T58" fmla="*/ 580 w 718"/>
                <a:gd name="T59" fmla="*/ 0 h 306"/>
                <a:gd name="T60" fmla="*/ 544 w 718"/>
                <a:gd name="T61" fmla="*/ 0 h 306"/>
                <a:gd name="T62" fmla="*/ 514 w 718"/>
                <a:gd name="T63" fmla="*/ 18 h 306"/>
                <a:gd name="T64" fmla="*/ 485 w 718"/>
                <a:gd name="T65" fmla="*/ 42 h 306"/>
                <a:gd name="T66" fmla="*/ 467 w 718"/>
                <a:gd name="T67" fmla="*/ 54 h 306"/>
                <a:gd name="T68" fmla="*/ 449 w 718"/>
                <a:gd name="T69" fmla="*/ 60 h 306"/>
                <a:gd name="T70" fmla="*/ 425 w 718"/>
                <a:gd name="T71" fmla="*/ 60 h 306"/>
                <a:gd name="T72" fmla="*/ 389 w 718"/>
                <a:gd name="T73" fmla="*/ 66 h 306"/>
                <a:gd name="T74" fmla="*/ 347 w 718"/>
                <a:gd name="T75" fmla="*/ 84 h 306"/>
                <a:gd name="T76" fmla="*/ 311 w 718"/>
                <a:gd name="T77" fmla="*/ 108 h 306"/>
                <a:gd name="T78" fmla="*/ 287 w 718"/>
                <a:gd name="T79" fmla="*/ 126 h 306"/>
                <a:gd name="T80" fmla="*/ 275 w 718"/>
                <a:gd name="T81" fmla="*/ 132 h 306"/>
                <a:gd name="T82" fmla="*/ 257 w 718"/>
                <a:gd name="T83" fmla="*/ 138 h 306"/>
                <a:gd name="T84" fmla="*/ 221 w 718"/>
                <a:gd name="T85" fmla="*/ 138 h 306"/>
                <a:gd name="T86" fmla="*/ 186 w 718"/>
                <a:gd name="T87" fmla="*/ 138 h 306"/>
                <a:gd name="T88" fmla="*/ 180 w 718"/>
                <a:gd name="T89" fmla="*/ 138 h 306"/>
                <a:gd name="T90" fmla="*/ 174 w 718"/>
                <a:gd name="T91" fmla="*/ 138 h 306"/>
                <a:gd name="T92" fmla="*/ 114 w 718"/>
                <a:gd name="T93" fmla="*/ 162 h 306"/>
                <a:gd name="T94" fmla="*/ 48 w 718"/>
                <a:gd name="T95" fmla="*/ 216 h 306"/>
                <a:gd name="T96" fmla="*/ 48 w 718"/>
                <a:gd name="T97" fmla="*/ 216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18" h="306">
                  <a:moveTo>
                    <a:pt x="48" y="216"/>
                  </a:moveTo>
                  <a:lnTo>
                    <a:pt x="30" y="252"/>
                  </a:lnTo>
                  <a:lnTo>
                    <a:pt x="12" y="282"/>
                  </a:lnTo>
                  <a:lnTo>
                    <a:pt x="6" y="300"/>
                  </a:lnTo>
                  <a:lnTo>
                    <a:pt x="0" y="306"/>
                  </a:lnTo>
                  <a:lnTo>
                    <a:pt x="48" y="276"/>
                  </a:lnTo>
                  <a:lnTo>
                    <a:pt x="84" y="252"/>
                  </a:lnTo>
                  <a:lnTo>
                    <a:pt x="108" y="234"/>
                  </a:lnTo>
                  <a:lnTo>
                    <a:pt x="120" y="228"/>
                  </a:lnTo>
                  <a:lnTo>
                    <a:pt x="126" y="228"/>
                  </a:lnTo>
                  <a:lnTo>
                    <a:pt x="144" y="222"/>
                  </a:lnTo>
                  <a:lnTo>
                    <a:pt x="168" y="216"/>
                  </a:lnTo>
                  <a:lnTo>
                    <a:pt x="198" y="204"/>
                  </a:lnTo>
                  <a:lnTo>
                    <a:pt x="275" y="180"/>
                  </a:lnTo>
                  <a:lnTo>
                    <a:pt x="371" y="156"/>
                  </a:lnTo>
                  <a:lnTo>
                    <a:pt x="461" y="126"/>
                  </a:lnTo>
                  <a:lnTo>
                    <a:pt x="544" y="102"/>
                  </a:lnTo>
                  <a:lnTo>
                    <a:pt x="574" y="90"/>
                  </a:lnTo>
                  <a:lnTo>
                    <a:pt x="604" y="84"/>
                  </a:lnTo>
                  <a:lnTo>
                    <a:pt x="622" y="78"/>
                  </a:lnTo>
                  <a:lnTo>
                    <a:pt x="628" y="72"/>
                  </a:lnTo>
                  <a:lnTo>
                    <a:pt x="634" y="66"/>
                  </a:lnTo>
                  <a:lnTo>
                    <a:pt x="652" y="60"/>
                  </a:lnTo>
                  <a:lnTo>
                    <a:pt x="694" y="30"/>
                  </a:lnTo>
                  <a:lnTo>
                    <a:pt x="712" y="18"/>
                  </a:lnTo>
                  <a:lnTo>
                    <a:pt x="718" y="6"/>
                  </a:lnTo>
                  <a:lnTo>
                    <a:pt x="712" y="0"/>
                  </a:lnTo>
                  <a:lnTo>
                    <a:pt x="688" y="0"/>
                  </a:lnTo>
                  <a:lnTo>
                    <a:pt x="628" y="0"/>
                  </a:lnTo>
                  <a:lnTo>
                    <a:pt x="580" y="0"/>
                  </a:lnTo>
                  <a:lnTo>
                    <a:pt x="544" y="0"/>
                  </a:lnTo>
                  <a:lnTo>
                    <a:pt x="514" y="18"/>
                  </a:lnTo>
                  <a:lnTo>
                    <a:pt x="485" y="42"/>
                  </a:lnTo>
                  <a:lnTo>
                    <a:pt x="467" y="54"/>
                  </a:lnTo>
                  <a:lnTo>
                    <a:pt x="449" y="60"/>
                  </a:lnTo>
                  <a:lnTo>
                    <a:pt x="425" y="60"/>
                  </a:lnTo>
                  <a:lnTo>
                    <a:pt x="389" y="66"/>
                  </a:lnTo>
                  <a:lnTo>
                    <a:pt x="347" y="84"/>
                  </a:lnTo>
                  <a:lnTo>
                    <a:pt x="311" y="108"/>
                  </a:lnTo>
                  <a:lnTo>
                    <a:pt x="287" y="126"/>
                  </a:lnTo>
                  <a:lnTo>
                    <a:pt x="275" y="132"/>
                  </a:lnTo>
                  <a:lnTo>
                    <a:pt x="257" y="138"/>
                  </a:lnTo>
                  <a:lnTo>
                    <a:pt x="221" y="138"/>
                  </a:lnTo>
                  <a:lnTo>
                    <a:pt x="186" y="138"/>
                  </a:lnTo>
                  <a:lnTo>
                    <a:pt x="180" y="138"/>
                  </a:lnTo>
                  <a:lnTo>
                    <a:pt x="174" y="138"/>
                  </a:lnTo>
                  <a:lnTo>
                    <a:pt x="114" y="162"/>
                  </a:lnTo>
                  <a:lnTo>
                    <a:pt x="48" y="216"/>
                  </a:lnTo>
                  <a:lnTo>
                    <a:pt x="48" y="2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5451" name="Freeform 11"/>
            <p:cNvSpPr>
              <a:spLocks/>
            </p:cNvSpPr>
            <p:nvPr userDrawn="1"/>
          </p:nvSpPr>
          <p:spPr bwMode="hidden">
            <a:xfrm>
              <a:off x="3358" y="1890"/>
              <a:ext cx="2400" cy="881"/>
            </a:xfrm>
            <a:custGeom>
              <a:avLst/>
              <a:gdLst>
                <a:gd name="T0" fmla="*/ 2231 w 2392"/>
                <a:gd name="T1" fmla="*/ 54 h 881"/>
                <a:gd name="T2" fmla="*/ 2189 w 2392"/>
                <a:gd name="T3" fmla="*/ 54 h 881"/>
                <a:gd name="T4" fmla="*/ 2147 w 2392"/>
                <a:gd name="T5" fmla="*/ 66 h 881"/>
                <a:gd name="T6" fmla="*/ 2021 w 2392"/>
                <a:gd name="T7" fmla="*/ 101 h 881"/>
                <a:gd name="T8" fmla="*/ 1956 w 2392"/>
                <a:gd name="T9" fmla="*/ 119 h 881"/>
                <a:gd name="T10" fmla="*/ 1860 w 2392"/>
                <a:gd name="T11" fmla="*/ 167 h 881"/>
                <a:gd name="T12" fmla="*/ 1836 w 2392"/>
                <a:gd name="T13" fmla="*/ 245 h 881"/>
                <a:gd name="T14" fmla="*/ 1842 w 2392"/>
                <a:gd name="T15" fmla="*/ 305 h 881"/>
                <a:gd name="T16" fmla="*/ 1758 w 2392"/>
                <a:gd name="T17" fmla="*/ 317 h 881"/>
                <a:gd name="T18" fmla="*/ 1597 w 2392"/>
                <a:gd name="T19" fmla="*/ 263 h 881"/>
                <a:gd name="T20" fmla="*/ 1507 w 2392"/>
                <a:gd name="T21" fmla="*/ 257 h 881"/>
                <a:gd name="T22" fmla="*/ 1399 w 2392"/>
                <a:gd name="T23" fmla="*/ 311 h 881"/>
                <a:gd name="T24" fmla="*/ 1334 w 2392"/>
                <a:gd name="T25" fmla="*/ 353 h 881"/>
                <a:gd name="T26" fmla="*/ 1310 w 2392"/>
                <a:gd name="T27" fmla="*/ 359 h 881"/>
                <a:gd name="T28" fmla="*/ 1214 w 2392"/>
                <a:gd name="T29" fmla="*/ 371 h 881"/>
                <a:gd name="T30" fmla="*/ 1160 w 2392"/>
                <a:gd name="T31" fmla="*/ 365 h 881"/>
                <a:gd name="T32" fmla="*/ 1053 w 2392"/>
                <a:gd name="T33" fmla="*/ 371 h 881"/>
                <a:gd name="T34" fmla="*/ 957 w 2392"/>
                <a:gd name="T35" fmla="*/ 383 h 881"/>
                <a:gd name="T36" fmla="*/ 921 w 2392"/>
                <a:gd name="T37" fmla="*/ 401 h 881"/>
                <a:gd name="T38" fmla="*/ 819 w 2392"/>
                <a:gd name="T39" fmla="*/ 419 h 881"/>
                <a:gd name="T40" fmla="*/ 778 w 2392"/>
                <a:gd name="T41" fmla="*/ 419 h 881"/>
                <a:gd name="T42" fmla="*/ 664 w 2392"/>
                <a:gd name="T43" fmla="*/ 437 h 881"/>
                <a:gd name="T44" fmla="*/ 598 w 2392"/>
                <a:gd name="T45" fmla="*/ 473 h 881"/>
                <a:gd name="T46" fmla="*/ 503 w 2392"/>
                <a:gd name="T47" fmla="*/ 467 h 881"/>
                <a:gd name="T48" fmla="*/ 431 w 2392"/>
                <a:gd name="T49" fmla="*/ 491 h 881"/>
                <a:gd name="T50" fmla="*/ 413 w 2392"/>
                <a:gd name="T51" fmla="*/ 539 h 881"/>
                <a:gd name="T52" fmla="*/ 347 w 2392"/>
                <a:gd name="T53" fmla="*/ 569 h 881"/>
                <a:gd name="T54" fmla="*/ 222 w 2392"/>
                <a:gd name="T55" fmla="*/ 599 h 881"/>
                <a:gd name="T56" fmla="*/ 138 w 2392"/>
                <a:gd name="T57" fmla="*/ 647 h 881"/>
                <a:gd name="T58" fmla="*/ 108 w 2392"/>
                <a:gd name="T59" fmla="*/ 659 h 881"/>
                <a:gd name="T60" fmla="*/ 0 w 2392"/>
                <a:gd name="T61" fmla="*/ 671 h 881"/>
                <a:gd name="T62" fmla="*/ 84 w 2392"/>
                <a:gd name="T63" fmla="*/ 695 h 881"/>
                <a:gd name="T64" fmla="*/ 263 w 2392"/>
                <a:gd name="T65" fmla="*/ 653 h 881"/>
                <a:gd name="T66" fmla="*/ 473 w 2392"/>
                <a:gd name="T67" fmla="*/ 569 h 881"/>
                <a:gd name="T68" fmla="*/ 568 w 2392"/>
                <a:gd name="T69" fmla="*/ 521 h 881"/>
                <a:gd name="T70" fmla="*/ 646 w 2392"/>
                <a:gd name="T71" fmla="*/ 515 h 881"/>
                <a:gd name="T72" fmla="*/ 873 w 2392"/>
                <a:gd name="T73" fmla="*/ 461 h 881"/>
                <a:gd name="T74" fmla="*/ 1148 w 2392"/>
                <a:gd name="T75" fmla="*/ 425 h 881"/>
                <a:gd name="T76" fmla="*/ 1292 w 2392"/>
                <a:gd name="T77" fmla="*/ 461 h 881"/>
                <a:gd name="T78" fmla="*/ 1417 w 2392"/>
                <a:gd name="T79" fmla="*/ 533 h 881"/>
                <a:gd name="T80" fmla="*/ 1435 w 2392"/>
                <a:gd name="T81" fmla="*/ 617 h 881"/>
                <a:gd name="T82" fmla="*/ 1376 w 2392"/>
                <a:gd name="T83" fmla="*/ 653 h 881"/>
                <a:gd name="T84" fmla="*/ 1226 w 2392"/>
                <a:gd name="T85" fmla="*/ 701 h 881"/>
                <a:gd name="T86" fmla="*/ 1112 w 2392"/>
                <a:gd name="T87" fmla="*/ 755 h 881"/>
                <a:gd name="T88" fmla="*/ 1065 w 2392"/>
                <a:gd name="T89" fmla="*/ 809 h 881"/>
                <a:gd name="T90" fmla="*/ 1077 w 2392"/>
                <a:gd name="T91" fmla="*/ 869 h 881"/>
                <a:gd name="T92" fmla="*/ 1106 w 2392"/>
                <a:gd name="T93" fmla="*/ 881 h 881"/>
                <a:gd name="T94" fmla="*/ 1208 w 2392"/>
                <a:gd name="T95" fmla="*/ 869 h 881"/>
                <a:gd name="T96" fmla="*/ 1388 w 2392"/>
                <a:gd name="T97" fmla="*/ 857 h 881"/>
                <a:gd name="T98" fmla="*/ 1441 w 2392"/>
                <a:gd name="T99" fmla="*/ 851 h 881"/>
                <a:gd name="T100" fmla="*/ 1483 w 2392"/>
                <a:gd name="T101" fmla="*/ 833 h 881"/>
                <a:gd name="T102" fmla="*/ 1675 w 2392"/>
                <a:gd name="T103" fmla="*/ 743 h 881"/>
                <a:gd name="T104" fmla="*/ 1806 w 2392"/>
                <a:gd name="T105" fmla="*/ 689 h 881"/>
                <a:gd name="T106" fmla="*/ 1884 w 2392"/>
                <a:gd name="T107" fmla="*/ 581 h 881"/>
                <a:gd name="T108" fmla="*/ 2039 w 2392"/>
                <a:gd name="T109" fmla="*/ 389 h 881"/>
                <a:gd name="T110" fmla="*/ 2207 w 2392"/>
                <a:gd name="T111" fmla="*/ 269 h 881"/>
                <a:gd name="T112" fmla="*/ 2249 w 2392"/>
                <a:gd name="T113" fmla="*/ 239 h 881"/>
                <a:gd name="T114" fmla="*/ 2392 w 2392"/>
                <a:gd name="T115" fmla="*/ 0 h 881"/>
                <a:gd name="T116" fmla="*/ 2302 w 2392"/>
                <a:gd name="T117" fmla="*/ 36 h 8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392" h="881">
                  <a:moveTo>
                    <a:pt x="2302" y="36"/>
                  </a:moveTo>
                  <a:lnTo>
                    <a:pt x="2266" y="48"/>
                  </a:lnTo>
                  <a:lnTo>
                    <a:pt x="2231" y="54"/>
                  </a:lnTo>
                  <a:lnTo>
                    <a:pt x="2201" y="54"/>
                  </a:lnTo>
                  <a:lnTo>
                    <a:pt x="2195" y="54"/>
                  </a:lnTo>
                  <a:lnTo>
                    <a:pt x="2189" y="54"/>
                  </a:lnTo>
                  <a:lnTo>
                    <a:pt x="2189" y="54"/>
                  </a:lnTo>
                  <a:lnTo>
                    <a:pt x="2177" y="60"/>
                  </a:lnTo>
                  <a:lnTo>
                    <a:pt x="2147" y="66"/>
                  </a:lnTo>
                  <a:lnTo>
                    <a:pt x="2105" y="78"/>
                  </a:lnTo>
                  <a:lnTo>
                    <a:pt x="2057" y="89"/>
                  </a:lnTo>
                  <a:lnTo>
                    <a:pt x="2021" y="101"/>
                  </a:lnTo>
                  <a:lnTo>
                    <a:pt x="1997" y="107"/>
                  </a:lnTo>
                  <a:lnTo>
                    <a:pt x="1973" y="113"/>
                  </a:lnTo>
                  <a:lnTo>
                    <a:pt x="1956" y="119"/>
                  </a:lnTo>
                  <a:lnTo>
                    <a:pt x="1926" y="131"/>
                  </a:lnTo>
                  <a:lnTo>
                    <a:pt x="1896" y="137"/>
                  </a:lnTo>
                  <a:lnTo>
                    <a:pt x="1860" y="167"/>
                  </a:lnTo>
                  <a:lnTo>
                    <a:pt x="1842" y="191"/>
                  </a:lnTo>
                  <a:lnTo>
                    <a:pt x="1836" y="221"/>
                  </a:lnTo>
                  <a:lnTo>
                    <a:pt x="1836" y="245"/>
                  </a:lnTo>
                  <a:lnTo>
                    <a:pt x="1842" y="269"/>
                  </a:lnTo>
                  <a:lnTo>
                    <a:pt x="1842" y="293"/>
                  </a:lnTo>
                  <a:lnTo>
                    <a:pt x="1842" y="305"/>
                  </a:lnTo>
                  <a:lnTo>
                    <a:pt x="1824" y="323"/>
                  </a:lnTo>
                  <a:lnTo>
                    <a:pt x="1794" y="329"/>
                  </a:lnTo>
                  <a:lnTo>
                    <a:pt x="1758" y="317"/>
                  </a:lnTo>
                  <a:lnTo>
                    <a:pt x="1716" y="299"/>
                  </a:lnTo>
                  <a:lnTo>
                    <a:pt x="1657" y="275"/>
                  </a:lnTo>
                  <a:lnTo>
                    <a:pt x="1597" y="263"/>
                  </a:lnTo>
                  <a:lnTo>
                    <a:pt x="1543" y="257"/>
                  </a:lnTo>
                  <a:lnTo>
                    <a:pt x="1519" y="257"/>
                  </a:lnTo>
                  <a:lnTo>
                    <a:pt x="1507" y="257"/>
                  </a:lnTo>
                  <a:lnTo>
                    <a:pt x="1489" y="263"/>
                  </a:lnTo>
                  <a:lnTo>
                    <a:pt x="1459" y="275"/>
                  </a:lnTo>
                  <a:lnTo>
                    <a:pt x="1399" y="311"/>
                  </a:lnTo>
                  <a:lnTo>
                    <a:pt x="1376" y="329"/>
                  </a:lnTo>
                  <a:lnTo>
                    <a:pt x="1352" y="341"/>
                  </a:lnTo>
                  <a:lnTo>
                    <a:pt x="1334" y="353"/>
                  </a:lnTo>
                  <a:lnTo>
                    <a:pt x="1328" y="359"/>
                  </a:lnTo>
                  <a:lnTo>
                    <a:pt x="1322" y="359"/>
                  </a:lnTo>
                  <a:lnTo>
                    <a:pt x="1310" y="359"/>
                  </a:lnTo>
                  <a:lnTo>
                    <a:pt x="1286" y="365"/>
                  </a:lnTo>
                  <a:lnTo>
                    <a:pt x="1262" y="365"/>
                  </a:lnTo>
                  <a:lnTo>
                    <a:pt x="1214" y="371"/>
                  </a:lnTo>
                  <a:lnTo>
                    <a:pt x="1196" y="371"/>
                  </a:lnTo>
                  <a:lnTo>
                    <a:pt x="1178" y="365"/>
                  </a:lnTo>
                  <a:lnTo>
                    <a:pt x="1160" y="365"/>
                  </a:lnTo>
                  <a:lnTo>
                    <a:pt x="1130" y="365"/>
                  </a:lnTo>
                  <a:lnTo>
                    <a:pt x="1095" y="365"/>
                  </a:lnTo>
                  <a:lnTo>
                    <a:pt x="1053" y="371"/>
                  </a:lnTo>
                  <a:lnTo>
                    <a:pt x="1017" y="377"/>
                  </a:lnTo>
                  <a:lnTo>
                    <a:pt x="981" y="377"/>
                  </a:lnTo>
                  <a:lnTo>
                    <a:pt x="957" y="383"/>
                  </a:lnTo>
                  <a:lnTo>
                    <a:pt x="945" y="389"/>
                  </a:lnTo>
                  <a:lnTo>
                    <a:pt x="939" y="395"/>
                  </a:lnTo>
                  <a:lnTo>
                    <a:pt x="921" y="401"/>
                  </a:lnTo>
                  <a:lnTo>
                    <a:pt x="879" y="407"/>
                  </a:lnTo>
                  <a:lnTo>
                    <a:pt x="837" y="419"/>
                  </a:lnTo>
                  <a:lnTo>
                    <a:pt x="819" y="419"/>
                  </a:lnTo>
                  <a:lnTo>
                    <a:pt x="808" y="419"/>
                  </a:lnTo>
                  <a:lnTo>
                    <a:pt x="796" y="419"/>
                  </a:lnTo>
                  <a:lnTo>
                    <a:pt x="778" y="419"/>
                  </a:lnTo>
                  <a:lnTo>
                    <a:pt x="754" y="419"/>
                  </a:lnTo>
                  <a:lnTo>
                    <a:pt x="724" y="425"/>
                  </a:lnTo>
                  <a:lnTo>
                    <a:pt x="664" y="437"/>
                  </a:lnTo>
                  <a:lnTo>
                    <a:pt x="640" y="449"/>
                  </a:lnTo>
                  <a:lnTo>
                    <a:pt x="616" y="461"/>
                  </a:lnTo>
                  <a:lnTo>
                    <a:pt x="598" y="473"/>
                  </a:lnTo>
                  <a:lnTo>
                    <a:pt x="580" y="473"/>
                  </a:lnTo>
                  <a:lnTo>
                    <a:pt x="538" y="473"/>
                  </a:lnTo>
                  <a:lnTo>
                    <a:pt x="503" y="467"/>
                  </a:lnTo>
                  <a:lnTo>
                    <a:pt x="461" y="473"/>
                  </a:lnTo>
                  <a:lnTo>
                    <a:pt x="443" y="479"/>
                  </a:lnTo>
                  <a:lnTo>
                    <a:pt x="431" y="491"/>
                  </a:lnTo>
                  <a:lnTo>
                    <a:pt x="425" y="509"/>
                  </a:lnTo>
                  <a:lnTo>
                    <a:pt x="419" y="533"/>
                  </a:lnTo>
                  <a:lnTo>
                    <a:pt x="413" y="539"/>
                  </a:lnTo>
                  <a:lnTo>
                    <a:pt x="407" y="545"/>
                  </a:lnTo>
                  <a:lnTo>
                    <a:pt x="389" y="551"/>
                  </a:lnTo>
                  <a:lnTo>
                    <a:pt x="347" y="569"/>
                  </a:lnTo>
                  <a:lnTo>
                    <a:pt x="299" y="587"/>
                  </a:lnTo>
                  <a:lnTo>
                    <a:pt x="257" y="593"/>
                  </a:lnTo>
                  <a:lnTo>
                    <a:pt x="222" y="599"/>
                  </a:lnTo>
                  <a:lnTo>
                    <a:pt x="180" y="617"/>
                  </a:lnTo>
                  <a:lnTo>
                    <a:pt x="150" y="641"/>
                  </a:lnTo>
                  <a:lnTo>
                    <a:pt x="138" y="647"/>
                  </a:lnTo>
                  <a:lnTo>
                    <a:pt x="132" y="653"/>
                  </a:lnTo>
                  <a:lnTo>
                    <a:pt x="126" y="659"/>
                  </a:lnTo>
                  <a:lnTo>
                    <a:pt x="108" y="659"/>
                  </a:lnTo>
                  <a:lnTo>
                    <a:pt x="96" y="653"/>
                  </a:lnTo>
                  <a:lnTo>
                    <a:pt x="90" y="653"/>
                  </a:lnTo>
                  <a:lnTo>
                    <a:pt x="0" y="671"/>
                  </a:lnTo>
                  <a:lnTo>
                    <a:pt x="12" y="689"/>
                  </a:lnTo>
                  <a:lnTo>
                    <a:pt x="42" y="695"/>
                  </a:lnTo>
                  <a:lnTo>
                    <a:pt x="84" y="695"/>
                  </a:lnTo>
                  <a:lnTo>
                    <a:pt x="132" y="683"/>
                  </a:lnTo>
                  <a:lnTo>
                    <a:pt x="192" y="671"/>
                  </a:lnTo>
                  <a:lnTo>
                    <a:pt x="263" y="653"/>
                  </a:lnTo>
                  <a:lnTo>
                    <a:pt x="335" y="629"/>
                  </a:lnTo>
                  <a:lnTo>
                    <a:pt x="407" y="599"/>
                  </a:lnTo>
                  <a:lnTo>
                    <a:pt x="473" y="569"/>
                  </a:lnTo>
                  <a:lnTo>
                    <a:pt x="527" y="545"/>
                  </a:lnTo>
                  <a:lnTo>
                    <a:pt x="562" y="527"/>
                  </a:lnTo>
                  <a:lnTo>
                    <a:pt x="568" y="521"/>
                  </a:lnTo>
                  <a:lnTo>
                    <a:pt x="574" y="521"/>
                  </a:lnTo>
                  <a:lnTo>
                    <a:pt x="604" y="521"/>
                  </a:lnTo>
                  <a:lnTo>
                    <a:pt x="646" y="515"/>
                  </a:lnTo>
                  <a:lnTo>
                    <a:pt x="712" y="497"/>
                  </a:lnTo>
                  <a:lnTo>
                    <a:pt x="790" y="479"/>
                  </a:lnTo>
                  <a:lnTo>
                    <a:pt x="873" y="461"/>
                  </a:lnTo>
                  <a:lnTo>
                    <a:pt x="963" y="443"/>
                  </a:lnTo>
                  <a:lnTo>
                    <a:pt x="1059" y="431"/>
                  </a:lnTo>
                  <a:lnTo>
                    <a:pt x="1148" y="425"/>
                  </a:lnTo>
                  <a:lnTo>
                    <a:pt x="1178" y="425"/>
                  </a:lnTo>
                  <a:lnTo>
                    <a:pt x="1214" y="437"/>
                  </a:lnTo>
                  <a:lnTo>
                    <a:pt x="1292" y="461"/>
                  </a:lnTo>
                  <a:lnTo>
                    <a:pt x="1340" y="479"/>
                  </a:lnTo>
                  <a:lnTo>
                    <a:pt x="1382" y="503"/>
                  </a:lnTo>
                  <a:lnTo>
                    <a:pt x="1417" y="533"/>
                  </a:lnTo>
                  <a:lnTo>
                    <a:pt x="1441" y="563"/>
                  </a:lnTo>
                  <a:lnTo>
                    <a:pt x="1447" y="587"/>
                  </a:lnTo>
                  <a:lnTo>
                    <a:pt x="1435" y="617"/>
                  </a:lnTo>
                  <a:lnTo>
                    <a:pt x="1423" y="629"/>
                  </a:lnTo>
                  <a:lnTo>
                    <a:pt x="1405" y="641"/>
                  </a:lnTo>
                  <a:lnTo>
                    <a:pt x="1376" y="653"/>
                  </a:lnTo>
                  <a:lnTo>
                    <a:pt x="1346" y="665"/>
                  </a:lnTo>
                  <a:lnTo>
                    <a:pt x="1280" y="683"/>
                  </a:lnTo>
                  <a:lnTo>
                    <a:pt x="1226" y="701"/>
                  </a:lnTo>
                  <a:lnTo>
                    <a:pt x="1178" y="719"/>
                  </a:lnTo>
                  <a:lnTo>
                    <a:pt x="1142" y="743"/>
                  </a:lnTo>
                  <a:lnTo>
                    <a:pt x="1112" y="755"/>
                  </a:lnTo>
                  <a:lnTo>
                    <a:pt x="1089" y="773"/>
                  </a:lnTo>
                  <a:lnTo>
                    <a:pt x="1077" y="791"/>
                  </a:lnTo>
                  <a:lnTo>
                    <a:pt x="1065" y="809"/>
                  </a:lnTo>
                  <a:lnTo>
                    <a:pt x="1059" y="833"/>
                  </a:lnTo>
                  <a:lnTo>
                    <a:pt x="1065" y="857"/>
                  </a:lnTo>
                  <a:lnTo>
                    <a:pt x="1077" y="869"/>
                  </a:lnTo>
                  <a:lnTo>
                    <a:pt x="1083" y="875"/>
                  </a:lnTo>
                  <a:lnTo>
                    <a:pt x="1089" y="881"/>
                  </a:lnTo>
                  <a:lnTo>
                    <a:pt x="1106" y="881"/>
                  </a:lnTo>
                  <a:lnTo>
                    <a:pt x="1124" y="875"/>
                  </a:lnTo>
                  <a:lnTo>
                    <a:pt x="1148" y="875"/>
                  </a:lnTo>
                  <a:lnTo>
                    <a:pt x="1208" y="869"/>
                  </a:lnTo>
                  <a:lnTo>
                    <a:pt x="1268" y="863"/>
                  </a:lnTo>
                  <a:lnTo>
                    <a:pt x="1328" y="863"/>
                  </a:lnTo>
                  <a:lnTo>
                    <a:pt x="1388" y="857"/>
                  </a:lnTo>
                  <a:lnTo>
                    <a:pt x="1411" y="857"/>
                  </a:lnTo>
                  <a:lnTo>
                    <a:pt x="1429" y="851"/>
                  </a:lnTo>
                  <a:lnTo>
                    <a:pt x="1441" y="851"/>
                  </a:lnTo>
                  <a:lnTo>
                    <a:pt x="1447" y="851"/>
                  </a:lnTo>
                  <a:lnTo>
                    <a:pt x="1459" y="845"/>
                  </a:lnTo>
                  <a:lnTo>
                    <a:pt x="1483" y="833"/>
                  </a:lnTo>
                  <a:lnTo>
                    <a:pt x="1525" y="815"/>
                  </a:lnTo>
                  <a:lnTo>
                    <a:pt x="1573" y="791"/>
                  </a:lnTo>
                  <a:lnTo>
                    <a:pt x="1675" y="743"/>
                  </a:lnTo>
                  <a:lnTo>
                    <a:pt x="1716" y="725"/>
                  </a:lnTo>
                  <a:lnTo>
                    <a:pt x="1752" y="713"/>
                  </a:lnTo>
                  <a:lnTo>
                    <a:pt x="1806" y="689"/>
                  </a:lnTo>
                  <a:lnTo>
                    <a:pt x="1842" y="653"/>
                  </a:lnTo>
                  <a:lnTo>
                    <a:pt x="1866" y="611"/>
                  </a:lnTo>
                  <a:lnTo>
                    <a:pt x="1884" y="581"/>
                  </a:lnTo>
                  <a:lnTo>
                    <a:pt x="1926" y="515"/>
                  </a:lnTo>
                  <a:lnTo>
                    <a:pt x="1979" y="449"/>
                  </a:lnTo>
                  <a:lnTo>
                    <a:pt x="2039" y="389"/>
                  </a:lnTo>
                  <a:lnTo>
                    <a:pt x="2105" y="341"/>
                  </a:lnTo>
                  <a:lnTo>
                    <a:pt x="2159" y="299"/>
                  </a:lnTo>
                  <a:lnTo>
                    <a:pt x="2207" y="269"/>
                  </a:lnTo>
                  <a:lnTo>
                    <a:pt x="2237" y="245"/>
                  </a:lnTo>
                  <a:lnTo>
                    <a:pt x="2249" y="239"/>
                  </a:lnTo>
                  <a:lnTo>
                    <a:pt x="2249" y="239"/>
                  </a:lnTo>
                  <a:lnTo>
                    <a:pt x="2392" y="167"/>
                  </a:lnTo>
                  <a:lnTo>
                    <a:pt x="2392" y="60"/>
                  </a:lnTo>
                  <a:lnTo>
                    <a:pt x="2392" y="0"/>
                  </a:lnTo>
                  <a:lnTo>
                    <a:pt x="2344" y="18"/>
                  </a:lnTo>
                  <a:lnTo>
                    <a:pt x="2302" y="36"/>
                  </a:lnTo>
                  <a:lnTo>
                    <a:pt x="2302" y="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5452" name="Freeform 12"/>
            <p:cNvSpPr>
              <a:spLocks/>
            </p:cNvSpPr>
            <p:nvPr userDrawn="1"/>
          </p:nvSpPr>
          <p:spPr bwMode="hidden">
            <a:xfrm>
              <a:off x="3839" y="1854"/>
              <a:ext cx="577" cy="258"/>
            </a:xfrm>
            <a:custGeom>
              <a:avLst/>
              <a:gdLst>
                <a:gd name="T0" fmla="*/ 30 w 550"/>
                <a:gd name="T1" fmla="*/ 245 h 257"/>
                <a:gd name="T2" fmla="*/ 18 w 550"/>
                <a:gd name="T3" fmla="*/ 251 h 257"/>
                <a:gd name="T4" fmla="*/ 6 w 550"/>
                <a:gd name="T5" fmla="*/ 257 h 257"/>
                <a:gd name="T6" fmla="*/ 0 w 550"/>
                <a:gd name="T7" fmla="*/ 257 h 257"/>
                <a:gd name="T8" fmla="*/ 305 w 550"/>
                <a:gd name="T9" fmla="*/ 113 h 257"/>
                <a:gd name="T10" fmla="*/ 520 w 550"/>
                <a:gd name="T11" fmla="*/ 0 h 257"/>
                <a:gd name="T12" fmla="*/ 526 w 550"/>
                <a:gd name="T13" fmla="*/ 6 h 257"/>
                <a:gd name="T14" fmla="*/ 544 w 550"/>
                <a:gd name="T15" fmla="*/ 18 h 257"/>
                <a:gd name="T16" fmla="*/ 550 w 550"/>
                <a:gd name="T17" fmla="*/ 24 h 257"/>
                <a:gd name="T18" fmla="*/ 550 w 550"/>
                <a:gd name="T19" fmla="*/ 36 h 257"/>
                <a:gd name="T20" fmla="*/ 544 w 550"/>
                <a:gd name="T21" fmla="*/ 42 h 257"/>
                <a:gd name="T22" fmla="*/ 526 w 550"/>
                <a:gd name="T23" fmla="*/ 54 h 257"/>
                <a:gd name="T24" fmla="*/ 514 w 550"/>
                <a:gd name="T25" fmla="*/ 60 h 257"/>
                <a:gd name="T26" fmla="*/ 502 w 550"/>
                <a:gd name="T27" fmla="*/ 66 h 257"/>
                <a:gd name="T28" fmla="*/ 448 w 550"/>
                <a:gd name="T29" fmla="*/ 84 h 257"/>
                <a:gd name="T30" fmla="*/ 382 w 550"/>
                <a:gd name="T31" fmla="*/ 113 h 257"/>
                <a:gd name="T32" fmla="*/ 305 w 550"/>
                <a:gd name="T33" fmla="*/ 143 h 257"/>
                <a:gd name="T34" fmla="*/ 227 w 550"/>
                <a:gd name="T35" fmla="*/ 173 h 257"/>
                <a:gd name="T36" fmla="*/ 149 w 550"/>
                <a:gd name="T37" fmla="*/ 203 h 257"/>
                <a:gd name="T38" fmla="*/ 83 w 550"/>
                <a:gd name="T39" fmla="*/ 227 h 257"/>
                <a:gd name="T40" fmla="*/ 30 w 550"/>
                <a:gd name="T41" fmla="*/ 245 h 257"/>
                <a:gd name="T42" fmla="*/ 30 w 550"/>
                <a:gd name="T43" fmla="*/ 245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50" h="257">
                  <a:moveTo>
                    <a:pt x="30" y="245"/>
                  </a:moveTo>
                  <a:lnTo>
                    <a:pt x="18" y="251"/>
                  </a:lnTo>
                  <a:lnTo>
                    <a:pt x="6" y="257"/>
                  </a:lnTo>
                  <a:lnTo>
                    <a:pt x="0" y="257"/>
                  </a:lnTo>
                  <a:lnTo>
                    <a:pt x="305" y="113"/>
                  </a:lnTo>
                  <a:lnTo>
                    <a:pt x="520" y="0"/>
                  </a:lnTo>
                  <a:lnTo>
                    <a:pt x="526" y="6"/>
                  </a:lnTo>
                  <a:lnTo>
                    <a:pt x="544" y="18"/>
                  </a:lnTo>
                  <a:lnTo>
                    <a:pt x="550" y="24"/>
                  </a:lnTo>
                  <a:lnTo>
                    <a:pt x="550" y="36"/>
                  </a:lnTo>
                  <a:lnTo>
                    <a:pt x="544" y="42"/>
                  </a:lnTo>
                  <a:lnTo>
                    <a:pt x="526" y="54"/>
                  </a:lnTo>
                  <a:lnTo>
                    <a:pt x="514" y="60"/>
                  </a:lnTo>
                  <a:lnTo>
                    <a:pt x="502" y="66"/>
                  </a:lnTo>
                  <a:lnTo>
                    <a:pt x="448" y="84"/>
                  </a:lnTo>
                  <a:lnTo>
                    <a:pt x="382" y="113"/>
                  </a:lnTo>
                  <a:lnTo>
                    <a:pt x="305" y="143"/>
                  </a:lnTo>
                  <a:lnTo>
                    <a:pt x="227" y="173"/>
                  </a:lnTo>
                  <a:lnTo>
                    <a:pt x="149" y="203"/>
                  </a:lnTo>
                  <a:lnTo>
                    <a:pt x="83" y="227"/>
                  </a:lnTo>
                  <a:lnTo>
                    <a:pt x="30" y="245"/>
                  </a:lnTo>
                  <a:lnTo>
                    <a:pt x="30" y="24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5453" name="Freeform 13"/>
            <p:cNvSpPr>
              <a:spLocks/>
            </p:cNvSpPr>
            <p:nvPr userDrawn="1"/>
          </p:nvSpPr>
          <p:spPr bwMode="hidden">
            <a:xfrm>
              <a:off x="5327" y="1642"/>
              <a:ext cx="5" cy="1"/>
            </a:xfrm>
            <a:custGeom>
              <a:avLst/>
              <a:gdLst>
                <a:gd name="T0" fmla="*/ 0 w 5"/>
                <a:gd name="T1" fmla="*/ 5 w 5"/>
                <a:gd name="T2" fmla="*/ 0 w 5"/>
                <a:gd name="T3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D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5454" name="Freeform 14"/>
            <p:cNvSpPr>
              <a:spLocks/>
            </p:cNvSpPr>
            <p:nvPr userDrawn="1"/>
          </p:nvSpPr>
          <p:spPr bwMode="hidden">
            <a:xfrm>
              <a:off x="3839" y="1728"/>
              <a:ext cx="716" cy="383"/>
            </a:xfrm>
            <a:custGeom>
              <a:avLst/>
              <a:gdLst>
                <a:gd name="T0" fmla="*/ 659 w 716"/>
                <a:gd name="T1" fmla="*/ 6 h 383"/>
                <a:gd name="T2" fmla="*/ 588 w 716"/>
                <a:gd name="T3" fmla="*/ 42 h 383"/>
                <a:gd name="T4" fmla="*/ 515 w 716"/>
                <a:gd name="T5" fmla="*/ 84 h 383"/>
                <a:gd name="T6" fmla="*/ 509 w 716"/>
                <a:gd name="T7" fmla="*/ 90 h 383"/>
                <a:gd name="T8" fmla="*/ 485 w 716"/>
                <a:gd name="T9" fmla="*/ 102 h 383"/>
                <a:gd name="T10" fmla="*/ 455 w 716"/>
                <a:gd name="T11" fmla="*/ 120 h 383"/>
                <a:gd name="T12" fmla="*/ 425 w 716"/>
                <a:gd name="T13" fmla="*/ 138 h 383"/>
                <a:gd name="T14" fmla="*/ 371 w 716"/>
                <a:gd name="T15" fmla="*/ 168 h 383"/>
                <a:gd name="T16" fmla="*/ 306 w 716"/>
                <a:gd name="T17" fmla="*/ 198 h 383"/>
                <a:gd name="T18" fmla="*/ 186 w 716"/>
                <a:gd name="T19" fmla="*/ 251 h 383"/>
                <a:gd name="T20" fmla="*/ 131 w 716"/>
                <a:gd name="T21" fmla="*/ 269 h 383"/>
                <a:gd name="T22" fmla="*/ 89 w 716"/>
                <a:gd name="T23" fmla="*/ 287 h 383"/>
                <a:gd name="T24" fmla="*/ 53 w 716"/>
                <a:gd name="T25" fmla="*/ 305 h 383"/>
                <a:gd name="T26" fmla="*/ 36 w 716"/>
                <a:gd name="T27" fmla="*/ 311 h 383"/>
                <a:gd name="T28" fmla="*/ 12 w 716"/>
                <a:gd name="T29" fmla="*/ 329 h 383"/>
                <a:gd name="T30" fmla="*/ 0 w 716"/>
                <a:gd name="T31" fmla="*/ 353 h 383"/>
                <a:gd name="T32" fmla="*/ 0 w 716"/>
                <a:gd name="T33" fmla="*/ 371 h 383"/>
                <a:gd name="T34" fmla="*/ 0 w 716"/>
                <a:gd name="T35" fmla="*/ 383 h 383"/>
                <a:gd name="T36" fmla="*/ 0 w 716"/>
                <a:gd name="T37" fmla="*/ 383 h 383"/>
                <a:gd name="T38" fmla="*/ 12 w 716"/>
                <a:gd name="T39" fmla="*/ 371 h 383"/>
                <a:gd name="T40" fmla="*/ 30 w 716"/>
                <a:gd name="T41" fmla="*/ 353 h 383"/>
                <a:gd name="T42" fmla="*/ 53 w 716"/>
                <a:gd name="T43" fmla="*/ 335 h 383"/>
                <a:gd name="T44" fmla="*/ 77 w 716"/>
                <a:gd name="T45" fmla="*/ 317 h 383"/>
                <a:gd name="T46" fmla="*/ 101 w 716"/>
                <a:gd name="T47" fmla="*/ 311 h 383"/>
                <a:gd name="T48" fmla="*/ 131 w 716"/>
                <a:gd name="T49" fmla="*/ 299 h 383"/>
                <a:gd name="T50" fmla="*/ 204 w 716"/>
                <a:gd name="T51" fmla="*/ 269 h 383"/>
                <a:gd name="T52" fmla="*/ 240 w 716"/>
                <a:gd name="T53" fmla="*/ 251 h 383"/>
                <a:gd name="T54" fmla="*/ 270 w 716"/>
                <a:gd name="T55" fmla="*/ 239 h 383"/>
                <a:gd name="T56" fmla="*/ 294 w 716"/>
                <a:gd name="T57" fmla="*/ 228 h 383"/>
                <a:gd name="T58" fmla="*/ 312 w 716"/>
                <a:gd name="T59" fmla="*/ 222 h 383"/>
                <a:gd name="T60" fmla="*/ 330 w 716"/>
                <a:gd name="T61" fmla="*/ 210 h 383"/>
                <a:gd name="T62" fmla="*/ 365 w 716"/>
                <a:gd name="T63" fmla="*/ 186 h 383"/>
                <a:gd name="T64" fmla="*/ 419 w 716"/>
                <a:gd name="T65" fmla="*/ 156 h 383"/>
                <a:gd name="T66" fmla="*/ 473 w 716"/>
                <a:gd name="T67" fmla="*/ 120 h 383"/>
                <a:gd name="T68" fmla="*/ 527 w 716"/>
                <a:gd name="T69" fmla="*/ 90 h 383"/>
                <a:gd name="T70" fmla="*/ 576 w 716"/>
                <a:gd name="T71" fmla="*/ 60 h 383"/>
                <a:gd name="T72" fmla="*/ 612 w 716"/>
                <a:gd name="T73" fmla="*/ 42 h 383"/>
                <a:gd name="T74" fmla="*/ 629 w 716"/>
                <a:gd name="T75" fmla="*/ 36 h 383"/>
                <a:gd name="T76" fmla="*/ 647 w 716"/>
                <a:gd name="T77" fmla="*/ 30 h 383"/>
                <a:gd name="T78" fmla="*/ 677 w 716"/>
                <a:gd name="T79" fmla="*/ 18 h 383"/>
                <a:gd name="T80" fmla="*/ 701 w 716"/>
                <a:gd name="T81" fmla="*/ 6 h 383"/>
                <a:gd name="T82" fmla="*/ 713 w 716"/>
                <a:gd name="T83" fmla="*/ 0 h 383"/>
                <a:gd name="T84" fmla="*/ 713 w 716"/>
                <a:gd name="T85" fmla="*/ 0 h 383"/>
                <a:gd name="T86" fmla="*/ 659 w 716"/>
                <a:gd name="T87" fmla="*/ 6 h 383"/>
                <a:gd name="T88" fmla="*/ 716 w 716"/>
                <a:gd name="T89" fmla="*/ 63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16" h="383">
                  <a:moveTo>
                    <a:pt x="659" y="6"/>
                  </a:moveTo>
                  <a:lnTo>
                    <a:pt x="588" y="42"/>
                  </a:lnTo>
                  <a:lnTo>
                    <a:pt x="515" y="84"/>
                  </a:lnTo>
                  <a:lnTo>
                    <a:pt x="509" y="90"/>
                  </a:lnTo>
                  <a:lnTo>
                    <a:pt x="485" y="102"/>
                  </a:lnTo>
                  <a:lnTo>
                    <a:pt x="455" y="120"/>
                  </a:lnTo>
                  <a:lnTo>
                    <a:pt x="425" y="138"/>
                  </a:lnTo>
                  <a:lnTo>
                    <a:pt x="371" y="168"/>
                  </a:lnTo>
                  <a:lnTo>
                    <a:pt x="306" y="198"/>
                  </a:lnTo>
                  <a:lnTo>
                    <a:pt x="186" y="251"/>
                  </a:lnTo>
                  <a:lnTo>
                    <a:pt x="131" y="269"/>
                  </a:lnTo>
                  <a:lnTo>
                    <a:pt x="89" y="287"/>
                  </a:lnTo>
                  <a:lnTo>
                    <a:pt x="53" y="305"/>
                  </a:lnTo>
                  <a:lnTo>
                    <a:pt x="36" y="311"/>
                  </a:lnTo>
                  <a:lnTo>
                    <a:pt x="12" y="329"/>
                  </a:lnTo>
                  <a:lnTo>
                    <a:pt x="0" y="353"/>
                  </a:lnTo>
                  <a:lnTo>
                    <a:pt x="0" y="371"/>
                  </a:lnTo>
                  <a:lnTo>
                    <a:pt x="0" y="383"/>
                  </a:lnTo>
                  <a:lnTo>
                    <a:pt x="0" y="383"/>
                  </a:lnTo>
                  <a:lnTo>
                    <a:pt x="12" y="371"/>
                  </a:lnTo>
                  <a:lnTo>
                    <a:pt x="30" y="353"/>
                  </a:lnTo>
                  <a:lnTo>
                    <a:pt x="53" y="335"/>
                  </a:lnTo>
                  <a:lnTo>
                    <a:pt x="77" y="317"/>
                  </a:lnTo>
                  <a:lnTo>
                    <a:pt x="101" y="311"/>
                  </a:lnTo>
                  <a:lnTo>
                    <a:pt x="131" y="299"/>
                  </a:lnTo>
                  <a:lnTo>
                    <a:pt x="204" y="269"/>
                  </a:lnTo>
                  <a:lnTo>
                    <a:pt x="240" y="251"/>
                  </a:lnTo>
                  <a:lnTo>
                    <a:pt x="270" y="239"/>
                  </a:lnTo>
                  <a:lnTo>
                    <a:pt x="294" y="228"/>
                  </a:lnTo>
                  <a:lnTo>
                    <a:pt x="312" y="222"/>
                  </a:lnTo>
                  <a:lnTo>
                    <a:pt x="330" y="210"/>
                  </a:lnTo>
                  <a:lnTo>
                    <a:pt x="365" y="186"/>
                  </a:lnTo>
                  <a:lnTo>
                    <a:pt x="419" y="156"/>
                  </a:lnTo>
                  <a:lnTo>
                    <a:pt x="473" y="120"/>
                  </a:lnTo>
                  <a:lnTo>
                    <a:pt x="527" y="90"/>
                  </a:lnTo>
                  <a:lnTo>
                    <a:pt x="576" y="60"/>
                  </a:lnTo>
                  <a:lnTo>
                    <a:pt x="612" y="42"/>
                  </a:lnTo>
                  <a:lnTo>
                    <a:pt x="629" y="36"/>
                  </a:lnTo>
                  <a:lnTo>
                    <a:pt x="647" y="30"/>
                  </a:lnTo>
                  <a:lnTo>
                    <a:pt x="677" y="18"/>
                  </a:lnTo>
                  <a:lnTo>
                    <a:pt x="701" y="6"/>
                  </a:lnTo>
                  <a:lnTo>
                    <a:pt x="713" y="0"/>
                  </a:lnTo>
                  <a:lnTo>
                    <a:pt x="713" y="0"/>
                  </a:lnTo>
                  <a:lnTo>
                    <a:pt x="659" y="6"/>
                  </a:lnTo>
                  <a:lnTo>
                    <a:pt x="716" y="63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5455" name="Freeform 15"/>
            <p:cNvSpPr>
              <a:spLocks/>
            </p:cNvSpPr>
            <p:nvPr userDrawn="1"/>
          </p:nvSpPr>
          <p:spPr bwMode="hidden">
            <a:xfrm>
              <a:off x="3453" y="2271"/>
              <a:ext cx="318" cy="225"/>
            </a:xfrm>
            <a:custGeom>
              <a:avLst/>
              <a:gdLst>
                <a:gd name="T0" fmla="*/ 6 w 318"/>
                <a:gd name="T1" fmla="*/ 225 h 225"/>
                <a:gd name="T2" fmla="*/ 0 w 318"/>
                <a:gd name="T3" fmla="*/ 195 h 225"/>
                <a:gd name="T4" fmla="*/ 315 w 318"/>
                <a:gd name="T5" fmla="*/ 0 h 225"/>
                <a:gd name="T6" fmla="*/ 303 w 318"/>
                <a:gd name="T7" fmla="*/ 27 h 225"/>
                <a:gd name="T8" fmla="*/ 318 w 318"/>
                <a:gd name="T9" fmla="*/ 42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8" h="225">
                  <a:moveTo>
                    <a:pt x="6" y="225"/>
                  </a:moveTo>
                  <a:lnTo>
                    <a:pt x="0" y="195"/>
                  </a:lnTo>
                  <a:lnTo>
                    <a:pt x="315" y="0"/>
                  </a:lnTo>
                  <a:lnTo>
                    <a:pt x="303" y="27"/>
                  </a:lnTo>
                  <a:lnTo>
                    <a:pt x="318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5456" name="Freeform 16"/>
            <p:cNvSpPr>
              <a:spLocks/>
            </p:cNvSpPr>
            <p:nvPr userDrawn="1"/>
          </p:nvSpPr>
          <p:spPr bwMode="hidden">
            <a:xfrm>
              <a:off x="0" y="2658"/>
              <a:ext cx="2595" cy="933"/>
            </a:xfrm>
            <a:custGeom>
              <a:avLst/>
              <a:gdLst>
                <a:gd name="T0" fmla="*/ 1050 w 2595"/>
                <a:gd name="T1" fmla="*/ 657 h 933"/>
                <a:gd name="T2" fmla="*/ 1581 w 2595"/>
                <a:gd name="T3" fmla="*/ 690 h 933"/>
                <a:gd name="T4" fmla="*/ 1671 w 2595"/>
                <a:gd name="T5" fmla="*/ 723 h 933"/>
                <a:gd name="T6" fmla="*/ 1176 w 2595"/>
                <a:gd name="T7" fmla="*/ 621 h 933"/>
                <a:gd name="T8" fmla="*/ 1854 w 2595"/>
                <a:gd name="T9" fmla="*/ 567 h 933"/>
                <a:gd name="T10" fmla="*/ 1869 w 2595"/>
                <a:gd name="T11" fmla="*/ 612 h 933"/>
                <a:gd name="T12" fmla="*/ 2103 w 2595"/>
                <a:gd name="T13" fmla="*/ 861 h 933"/>
                <a:gd name="T14" fmla="*/ 1883 w 2595"/>
                <a:gd name="T15" fmla="*/ 520 h 933"/>
                <a:gd name="T16" fmla="*/ 1842 w 2595"/>
                <a:gd name="T17" fmla="*/ 490 h 933"/>
                <a:gd name="T18" fmla="*/ 1770 w 2595"/>
                <a:gd name="T19" fmla="*/ 466 h 933"/>
                <a:gd name="T20" fmla="*/ 1740 w 2595"/>
                <a:gd name="T21" fmla="*/ 448 h 933"/>
                <a:gd name="T22" fmla="*/ 1758 w 2595"/>
                <a:gd name="T23" fmla="*/ 436 h 933"/>
                <a:gd name="T24" fmla="*/ 1830 w 2595"/>
                <a:gd name="T25" fmla="*/ 430 h 933"/>
                <a:gd name="T26" fmla="*/ 1877 w 2595"/>
                <a:gd name="T27" fmla="*/ 424 h 933"/>
                <a:gd name="T28" fmla="*/ 1955 w 2595"/>
                <a:gd name="T29" fmla="*/ 394 h 933"/>
                <a:gd name="T30" fmla="*/ 2052 w 2595"/>
                <a:gd name="T31" fmla="*/ 396 h 933"/>
                <a:gd name="T32" fmla="*/ 2253 w 2595"/>
                <a:gd name="T33" fmla="*/ 732 h 933"/>
                <a:gd name="T34" fmla="*/ 2415 w 2595"/>
                <a:gd name="T35" fmla="*/ 933 h 933"/>
                <a:gd name="T36" fmla="*/ 2397 w 2595"/>
                <a:gd name="T37" fmla="*/ 828 h 933"/>
                <a:gd name="T38" fmla="*/ 2088 w 2595"/>
                <a:gd name="T39" fmla="*/ 400 h 933"/>
                <a:gd name="T40" fmla="*/ 2046 w 2595"/>
                <a:gd name="T41" fmla="*/ 346 h 933"/>
                <a:gd name="T42" fmla="*/ 1997 w 2595"/>
                <a:gd name="T43" fmla="*/ 304 h 933"/>
                <a:gd name="T44" fmla="*/ 1967 w 2595"/>
                <a:gd name="T45" fmla="*/ 286 h 933"/>
                <a:gd name="T46" fmla="*/ 1973 w 2595"/>
                <a:gd name="T47" fmla="*/ 286 h 933"/>
                <a:gd name="T48" fmla="*/ 2009 w 2595"/>
                <a:gd name="T49" fmla="*/ 286 h 933"/>
                <a:gd name="T50" fmla="*/ 2082 w 2595"/>
                <a:gd name="T51" fmla="*/ 322 h 933"/>
                <a:gd name="T52" fmla="*/ 2199 w 2595"/>
                <a:gd name="T53" fmla="*/ 384 h 933"/>
                <a:gd name="T54" fmla="*/ 2394 w 2595"/>
                <a:gd name="T55" fmla="*/ 448 h 933"/>
                <a:gd name="T56" fmla="*/ 2595 w 2595"/>
                <a:gd name="T57" fmla="*/ 516 h 933"/>
                <a:gd name="T58" fmla="*/ 2388 w 2595"/>
                <a:gd name="T59" fmla="*/ 424 h 933"/>
                <a:gd name="T60" fmla="*/ 2219 w 2595"/>
                <a:gd name="T61" fmla="*/ 340 h 933"/>
                <a:gd name="T62" fmla="*/ 2052 w 2595"/>
                <a:gd name="T63" fmla="*/ 280 h 933"/>
                <a:gd name="T64" fmla="*/ 1955 w 2595"/>
                <a:gd name="T65" fmla="*/ 262 h 933"/>
                <a:gd name="T66" fmla="*/ 1877 w 2595"/>
                <a:gd name="T67" fmla="*/ 274 h 933"/>
                <a:gd name="T68" fmla="*/ 1752 w 2595"/>
                <a:gd name="T69" fmla="*/ 274 h 933"/>
                <a:gd name="T70" fmla="*/ 1661 w 2595"/>
                <a:gd name="T71" fmla="*/ 292 h 933"/>
                <a:gd name="T72" fmla="*/ 1607 w 2595"/>
                <a:gd name="T73" fmla="*/ 316 h 933"/>
                <a:gd name="T74" fmla="*/ 1589 w 2595"/>
                <a:gd name="T75" fmla="*/ 322 h 933"/>
                <a:gd name="T76" fmla="*/ 1409 w 2595"/>
                <a:gd name="T77" fmla="*/ 358 h 933"/>
                <a:gd name="T78" fmla="*/ 1152 w 2595"/>
                <a:gd name="T79" fmla="*/ 442 h 933"/>
                <a:gd name="T80" fmla="*/ 966 w 2595"/>
                <a:gd name="T81" fmla="*/ 460 h 933"/>
                <a:gd name="T82" fmla="*/ 870 w 2595"/>
                <a:gd name="T83" fmla="*/ 442 h 933"/>
                <a:gd name="T84" fmla="*/ 828 w 2595"/>
                <a:gd name="T85" fmla="*/ 430 h 933"/>
                <a:gd name="T86" fmla="*/ 743 w 2595"/>
                <a:gd name="T87" fmla="*/ 388 h 933"/>
                <a:gd name="T88" fmla="*/ 636 w 2595"/>
                <a:gd name="T89" fmla="*/ 334 h 933"/>
                <a:gd name="T90" fmla="*/ 467 w 2595"/>
                <a:gd name="T91" fmla="*/ 256 h 933"/>
                <a:gd name="T92" fmla="*/ 0 w 2595"/>
                <a:gd name="T93" fmla="*/ 0 h 933"/>
                <a:gd name="T94" fmla="*/ 585 w 2595"/>
                <a:gd name="T95" fmla="*/ 390 h 933"/>
                <a:gd name="T96" fmla="*/ 849 w 2595"/>
                <a:gd name="T97" fmla="*/ 543 h 933"/>
                <a:gd name="T98" fmla="*/ 897 w 2595"/>
                <a:gd name="T99" fmla="*/ 621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595" h="933">
                  <a:moveTo>
                    <a:pt x="981" y="675"/>
                  </a:moveTo>
                  <a:lnTo>
                    <a:pt x="1050" y="657"/>
                  </a:lnTo>
                  <a:lnTo>
                    <a:pt x="1143" y="651"/>
                  </a:lnTo>
                  <a:lnTo>
                    <a:pt x="1581" y="690"/>
                  </a:lnTo>
                  <a:lnTo>
                    <a:pt x="1623" y="738"/>
                  </a:lnTo>
                  <a:lnTo>
                    <a:pt x="1671" y="723"/>
                  </a:lnTo>
                  <a:lnTo>
                    <a:pt x="1656" y="675"/>
                  </a:lnTo>
                  <a:lnTo>
                    <a:pt x="1176" y="621"/>
                  </a:lnTo>
                  <a:lnTo>
                    <a:pt x="1797" y="534"/>
                  </a:lnTo>
                  <a:lnTo>
                    <a:pt x="1854" y="567"/>
                  </a:lnTo>
                  <a:lnTo>
                    <a:pt x="1881" y="585"/>
                  </a:lnTo>
                  <a:lnTo>
                    <a:pt x="1869" y="612"/>
                  </a:lnTo>
                  <a:lnTo>
                    <a:pt x="1995" y="852"/>
                  </a:lnTo>
                  <a:lnTo>
                    <a:pt x="2103" y="861"/>
                  </a:lnTo>
                  <a:lnTo>
                    <a:pt x="1889" y="538"/>
                  </a:lnTo>
                  <a:lnTo>
                    <a:pt x="1883" y="520"/>
                  </a:lnTo>
                  <a:lnTo>
                    <a:pt x="1872" y="508"/>
                  </a:lnTo>
                  <a:lnTo>
                    <a:pt x="1842" y="490"/>
                  </a:lnTo>
                  <a:lnTo>
                    <a:pt x="1806" y="478"/>
                  </a:lnTo>
                  <a:lnTo>
                    <a:pt x="1770" y="466"/>
                  </a:lnTo>
                  <a:lnTo>
                    <a:pt x="1752" y="454"/>
                  </a:lnTo>
                  <a:lnTo>
                    <a:pt x="1740" y="448"/>
                  </a:lnTo>
                  <a:lnTo>
                    <a:pt x="1746" y="436"/>
                  </a:lnTo>
                  <a:lnTo>
                    <a:pt x="1758" y="436"/>
                  </a:lnTo>
                  <a:lnTo>
                    <a:pt x="1782" y="430"/>
                  </a:lnTo>
                  <a:lnTo>
                    <a:pt x="1830" y="430"/>
                  </a:lnTo>
                  <a:lnTo>
                    <a:pt x="1854" y="430"/>
                  </a:lnTo>
                  <a:lnTo>
                    <a:pt x="1877" y="424"/>
                  </a:lnTo>
                  <a:lnTo>
                    <a:pt x="1925" y="400"/>
                  </a:lnTo>
                  <a:lnTo>
                    <a:pt x="1955" y="394"/>
                  </a:lnTo>
                  <a:lnTo>
                    <a:pt x="1979" y="394"/>
                  </a:lnTo>
                  <a:lnTo>
                    <a:pt x="2052" y="396"/>
                  </a:lnTo>
                  <a:lnTo>
                    <a:pt x="2046" y="456"/>
                  </a:lnTo>
                  <a:lnTo>
                    <a:pt x="2253" y="732"/>
                  </a:lnTo>
                  <a:lnTo>
                    <a:pt x="2334" y="816"/>
                  </a:lnTo>
                  <a:lnTo>
                    <a:pt x="2415" y="933"/>
                  </a:lnTo>
                  <a:lnTo>
                    <a:pt x="2430" y="909"/>
                  </a:lnTo>
                  <a:lnTo>
                    <a:pt x="2397" y="828"/>
                  </a:lnTo>
                  <a:lnTo>
                    <a:pt x="2094" y="412"/>
                  </a:lnTo>
                  <a:lnTo>
                    <a:pt x="2088" y="400"/>
                  </a:lnTo>
                  <a:lnTo>
                    <a:pt x="2076" y="376"/>
                  </a:lnTo>
                  <a:lnTo>
                    <a:pt x="2046" y="346"/>
                  </a:lnTo>
                  <a:lnTo>
                    <a:pt x="2015" y="322"/>
                  </a:lnTo>
                  <a:lnTo>
                    <a:pt x="1997" y="304"/>
                  </a:lnTo>
                  <a:lnTo>
                    <a:pt x="1979" y="292"/>
                  </a:lnTo>
                  <a:lnTo>
                    <a:pt x="1967" y="286"/>
                  </a:lnTo>
                  <a:lnTo>
                    <a:pt x="1967" y="286"/>
                  </a:lnTo>
                  <a:lnTo>
                    <a:pt x="1973" y="286"/>
                  </a:lnTo>
                  <a:lnTo>
                    <a:pt x="1985" y="286"/>
                  </a:lnTo>
                  <a:lnTo>
                    <a:pt x="2009" y="286"/>
                  </a:lnTo>
                  <a:lnTo>
                    <a:pt x="2040" y="298"/>
                  </a:lnTo>
                  <a:lnTo>
                    <a:pt x="2082" y="322"/>
                  </a:lnTo>
                  <a:lnTo>
                    <a:pt x="2124" y="348"/>
                  </a:lnTo>
                  <a:lnTo>
                    <a:pt x="2199" y="384"/>
                  </a:lnTo>
                  <a:lnTo>
                    <a:pt x="2325" y="426"/>
                  </a:lnTo>
                  <a:lnTo>
                    <a:pt x="2394" y="448"/>
                  </a:lnTo>
                  <a:lnTo>
                    <a:pt x="2523" y="522"/>
                  </a:lnTo>
                  <a:lnTo>
                    <a:pt x="2595" y="516"/>
                  </a:lnTo>
                  <a:lnTo>
                    <a:pt x="2442" y="454"/>
                  </a:lnTo>
                  <a:lnTo>
                    <a:pt x="2388" y="424"/>
                  </a:lnTo>
                  <a:lnTo>
                    <a:pt x="2327" y="388"/>
                  </a:lnTo>
                  <a:lnTo>
                    <a:pt x="2219" y="340"/>
                  </a:lnTo>
                  <a:lnTo>
                    <a:pt x="2106" y="292"/>
                  </a:lnTo>
                  <a:lnTo>
                    <a:pt x="2052" y="280"/>
                  </a:lnTo>
                  <a:lnTo>
                    <a:pt x="2003" y="268"/>
                  </a:lnTo>
                  <a:lnTo>
                    <a:pt x="1955" y="262"/>
                  </a:lnTo>
                  <a:lnTo>
                    <a:pt x="1919" y="268"/>
                  </a:lnTo>
                  <a:lnTo>
                    <a:pt x="1877" y="274"/>
                  </a:lnTo>
                  <a:lnTo>
                    <a:pt x="1812" y="274"/>
                  </a:lnTo>
                  <a:lnTo>
                    <a:pt x="1752" y="274"/>
                  </a:lnTo>
                  <a:lnTo>
                    <a:pt x="1703" y="286"/>
                  </a:lnTo>
                  <a:lnTo>
                    <a:pt x="1661" y="292"/>
                  </a:lnTo>
                  <a:lnTo>
                    <a:pt x="1631" y="304"/>
                  </a:lnTo>
                  <a:lnTo>
                    <a:pt x="1607" y="316"/>
                  </a:lnTo>
                  <a:lnTo>
                    <a:pt x="1595" y="322"/>
                  </a:lnTo>
                  <a:lnTo>
                    <a:pt x="1589" y="322"/>
                  </a:lnTo>
                  <a:lnTo>
                    <a:pt x="1500" y="334"/>
                  </a:lnTo>
                  <a:lnTo>
                    <a:pt x="1409" y="358"/>
                  </a:lnTo>
                  <a:lnTo>
                    <a:pt x="1236" y="418"/>
                  </a:lnTo>
                  <a:lnTo>
                    <a:pt x="1152" y="442"/>
                  </a:lnTo>
                  <a:lnTo>
                    <a:pt x="1061" y="460"/>
                  </a:lnTo>
                  <a:lnTo>
                    <a:pt x="966" y="460"/>
                  </a:lnTo>
                  <a:lnTo>
                    <a:pt x="918" y="454"/>
                  </a:lnTo>
                  <a:lnTo>
                    <a:pt x="870" y="442"/>
                  </a:lnTo>
                  <a:lnTo>
                    <a:pt x="858" y="436"/>
                  </a:lnTo>
                  <a:lnTo>
                    <a:pt x="828" y="430"/>
                  </a:lnTo>
                  <a:lnTo>
                    <a:pt x="791" y="412"/>
                  </a:lnTo>
                  <a:lnTo>
                    <a:pt x="743" y="388"/>
                  </a:lnTo>
                  <a:lnTo>
                    <a:pt x="690" y="364"/>
                  </a:lnTo>
                  <a:lnTo>
                    <a:pt x="636" y="334"/>
                  </a:lnTo>
                  <a:lnTo>
                    <a:pt x="515" y="280"/>
                  </a:lnTo>
                  <a:lnTo>
                    <a:pt x="467" y="256"/>
                  </a:lnTo>
                  <a:lnTo>
                    <a:pt x="443" y="244"/>
                  </a:lnTo>
                  <a:lnTo>
                    <a:pt x="0" y="0"/>
                  </a:lnTo>
                  <a:lnTo>
                    <a:pt x="123" y="120"/>
                  </a:lnTo>
                  <a:lnTo>
                    <a:pt x="585" y="390"/>
                  </a:lnTo>
                  <a:lnTo>
                    <a:pt x="708" y="462"/>
                  </a:lnTo>
                  <a:lnTo>
                    <a:pt x="849" y="543"/>
                  </a:lnTo>
                  <a:lnTo>
                    <a:pt x="882" y="564"/>
                  </a:lnTo>
                  <a:lnTo>
                    <a:pt x="897" y="621"/>
                  </a:lnTo>
                  <a:lnTo>
                    <a:pt x="981" y="67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5457" name="Freeform 17"/>
            <p:cNvSpPr>
              <a:spLocks/>
            </p:cNvSpPr>
            <p:nvPr userDrawn="1"/>
          </p:nvSpPr>
          <p:spPr bwMode="hidden">
            <a:xfrm>
              <a:off x="0" y="2994"/>
              <a:ext cx="2723" cy="1091"/>
            </a:xfrm>
            <a:custGeom>
              <a:avLst/>
              <a:gdLst>
                <a:gd name="T0" fmla="*/ 2370 w 2723"/>
                <a:gd name="T1" fmla="*/ 72 h 1091"/>
                <a:gd name="T2" fmla="*/ 2597 w 2723"/>
                <a:gd name="T3" fmla="*/ 198 h 1091"/>
                <a:gd name="T4" fmla="*/ 2639 w 2723"/>
                <a:gd name="T5" fmla="*/ 276 h 1091"/>
                <a:gd name="T6" fmla="*/ 2453 w 2723"/>
                <a:gd name="T7" fmla="*/ 264 h 1091"/>
                <a:gd name="T8" fmla="*/ 2297 w 2723"/>
                <a:gd name="T9" fmla="*/ 204 h 1091"/>
                <a:gd name="T10" fmla="*/ 2112 w 2723"/>
                <a:gd name="T11" fmla="*/ 66 h 1091"/>
                <a:gd name="T12" fmla="*/ 2088 w 2723"/>
                <a:gd name="T13" fmla="*/ 72 h 1091"/>
                <a:gd name="T14" fmla="*/ 2106 w 2723"/>
                <a:gd name="T15" fmla="*/ 114 h 1091"/>
                <a:gd name="T16" fmla="*/ 2412 w 2723"/>
                <a:gd name="T17" fmla="*/ 552 h 1091"/>
                <a:gd name="T18" fmla="*/ 2279 w 2723"/>
                <a:gd name="T19" fmla="*/ 564 h 1091"/>
                <a:gd name="T20" fmla="*/ 2189 w 2723"/>
                <a:gd name="T21" fmla="*/ 492 h 1091"/>
                <a:gd name="T22" fmla="*/ 2058 w 2723"/>
                <a:gd name="T23" fmla="*/ 330 h 1091"/>
                <a:gd name="T24" fmla="*/ 1991 w 2723"/>
                <a:gd name="T25" fmla="*/ 234 h 1091"/>
                <a:gd name="T26" fmla="*/ 1949 w 2723"/>
                <a:gd name="T27" fmla="*/ 174 h 1091"/>
                <a:gd name="T28" fmla="*/ 1824 w 2723"/>
                <a:gd name="T29" fmla="*/ 132 h 1091"/>
                <a:gd name="T30" fmla="*/ 1794 w 2723"/>
                <a:gd name="T31" fmla="*/ 144 h 1091"/>
                <a:gd name="T32" fmla="*/ 1895 w 2723"/>
                <a:gd name="T33" fmla="*/ 222 h 1091"/>
                <a:gd name="T34" fmla="*/ 1943 w 2723"/>
                <a:gd name="T35" fmla="*/ 366 h 1091"/>
                <a:gd name="T36" fmla="*/ 2064 w 2723"/>
                <a:gd name="T37" fmla="*/ 630 h 1091"/>
                <a:gd name="T38" fmla="*/ 2052 w 2723"/>
                <a:gd name="T39" fmla="*/ 695 h 1091"/>
                <a:gd name="T40" fmla="*/ 1955 w 2723"/>
                <a:gd name="T41" fmla="*/ 683 h 1091"/>
                <a:gd name="T42" fmla="*/ 1913 w 2723"/>
                <a:gd name="T43" fmla="*/ 636 h 1091"/>
                <a:gd name="T44" fmla="*/ 1703 w 2723"/>
                <a:gd name="T45" fmla="*/ 312 h 1091"/>
                <a:gd name="T46" fmla="*/ 1637 w 2723"/>
                <a:gd name="T47" fmla="*/ 276 h 1091"/>
                <a:gd name="T48" fmla="*/ 1643 w 2723"/>
                <a:gd name="T49" fmla="*/ 318 h 1091"/>
                <a:gd name="T50" fmla="*/ 1673 w 2723"/>
                <a:gd name="T51" fmla="*/ 408 h 1091"/>
                <a:gd name="T52" fmla="*/ 1716 w 2723"/>
                <a:gd name="T53" fmla="*/ 779 h 1091"/>
                <a:gd name="T54" fmla="*/ 1691 w 2723"/>
                <a:gd name="T55" fmla="*/ 737 h 1091"/>
                <a:gd name="T56" fmla="*/ 1613 w 2723"/>
                <a:gd name="T57" fmla="*/ 582 h 1091"/>
                <a:gd name="T58" fmla="*/ 1494 w 2723"/>
                <a:gd name="T59" fmla="*/ 480 h 1091"/>
                <a:gd name="T60" fmla="*/ 1248 w 2723"/>
                <a:gd name="T61" fmla="*/ 528 h 1091"/>
                <a:gd name="T62" fmla="*/ 996 w 2723"/>
                <a:gd name="T63" fmla="*/ 630 h 1091"/>
                <a:gd name="T64" fmla="*/ 714 w 2723"/>
                <a:gd name="T65" fmla="*/ 534 h 1091"/>
                <a:gd name="T66" fmla="*/ 198 w 2723"/>
                <a:gd name="T67" fmla="*/ 288 h 1091"/>
                <a:gd name="T68" fmla="*/ 0 w 2723"/>
                <a:gd name="T69" fmla="*/ 460 h 1091"/>
                <a:gd name="T70" fmla="*/ 288 w 2723"/>
                <a:gd name="T71" fmla="*/ 570 h 1091"/>
                <a:gd name="T72" fmla="*/ 461 w 2723"/>
                <a:gd name="T73" fmla="*/ 654 h 1091"/>
                <a:gd name="T74" fmla="*/ 725 w 2723"/>
                <a:gd name="T75" fmla="*/ 755 h 1091"/>
                <a:gd name="T76" fmla="*/ 966 w 2723"/>
                <a:gd name="T77" fmla="*/ 791 h 1091"/>
                <a:gd name="T78" fmla="*/ 1176 w 2723"/>
                <a:gd name="T79" fmla="*/ 779 h 1091"/>
                <a:gd name="T80" fmla="*/ 1278 w 2723"/>
                <a:gd name="T81" fmla="*/ 791 h 1091"/>
                <a:gd name="T82" fmla="*/ 1404 w 2723"/>
                <a:gd name="T83" fmla="*/ 845 h 1091"/>
                <a:gd name="T84" fmla="*/ 1416 w 2723"/>
                <a:gd name="T85" fmla="*/ 887 h 1091"/>
                <a:gd name="T86" fmla="*/ 1361 w 2723"/>
                <a:gd name="T87" fmla="*/ 923 h 1091"/>
                <a:gd name="T88" fmla="*/ 1385 w 2723"/>
                <a:gd name="T89" fmla="*/ 1007 h 1091"/>
                <a:gd name="T90" fmla="*/ 1494 w 2723"/>
                <a:gd name="T91" fmla="*/ 1085 h 1091"/>
                <a:gd name="T92" fmla="*/ 1697 w 2723"/>
                <a:gd name="T93" fmla="*/ 1043 h 1091"/>
                <a:gd name="T94" fmla="*/ 1812 w 2723"/>
                <a:gd name="T95" fmla="*/ 989 h 1091"/>
                <a:gd name="T96" fmla="*/ 1973 w 2723"/>
                <a:gd name="T97" fmla="*/ 917 h 1091"/>
                <a:gd name="T98" fmla="*/ 2201 w 2723"/>
                <a:gd name="T99" fmla="*/ 899 h 1091"/>
                <a:gd name="T100" fmla="*/ 2364 w 2723"/>
                <a:gd name="T101" fmla="*/ 863 h 1091"/>
                <a:gd name="T102" fmla="*/ 2400 w 2723"/>
                <a:gd name="T103" fmla="*/ 743 h 1091"/>
                <a:gd name="T104" fmla="*/ 2471 w 2723"/>
                <a:gd name="T105" fmla="*/ 701 h 1091"/>
                <a:gd name="T106" fmla="*/ 2621 w 2723"/>
                <a:gd name="T107" fmla="*/ 504 h 1091"/>
                <a:gd name="T108" fmla="*/ 2693 w 2723"/>
                <a:gd name="T109" fmla="*/ 374 h 1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723" h="1091">
                  <a:moveTo>
                    <a:pt x="2723" y="299"/>
                  </a:moveTo>
                  <a:lnTo>
                    <a:pt x="2715" y="240"/>
                  </a:lnTo>
                  <a:lnTo>
                    <a:pt x="2656" y="195"/>
                  </a:lnTo>
                  <a:lnTo>
                    <a:pt x="2370" y="72"/>
                  </a:lnTo>
                  <a:lnTo>
                    <a:pt x="2303" y="54"/>
                  </a:lnTo>
                  <a:lnTo>
                    <a:pt x="2585" y="186"/>
                  </a:lnTo>
                  <a:lnTo>
                    <a:pt x="2591" y="192"/>
                  </a:lnTo>
                  <a:lnTo>
                    <a:pt x="2597" y="198"/>
                  </a:lnTo>
                  <a:lnTo>
                    <a:pt x="2621" y="228"/>
                  </a:lnTo>
                  <a:lnTo>
                    <a:pt x="2639" y="258"/>
                  </a:lnTo>
                  <a:lnTo>
                    <a:pt x="2646" y="270"/>
                  </a:lnTo>
                  <a:lnTo>
                    <a:pt x="2639" y="276"/>
                  </a:lnTo>
                  <a:lnTo>
                    <a:pt x="2603" y="282"/>
                  </a:lnTo>
                  <a:lnTo>
                    <a:pt x="2555" y="282"/>
                  </a:lnTo>
                  <a:lnTo>
                    <a:pt x="2507" y="276"/>
                  </a:lnTo>
                  <a:lnTo>
                    <a:pt x="2453" y="264"/>
                  </a:lnTo>
                  <a:lnTo>
                    <a:pt x="2394" y="246"/>
                  </a:lnTo>
                  <a:lnTo>
                    <a:pt x="2340" y="222"/>
                  </a:lnTo>
                  <a:lnTo>
                    <a:pt x="2321" y="216"/>
                  </a:lnTo>
                  <a:lnTo>
                    <a:pt x="2297" y="204"/>
                  </a:lnTo>
                  <a:lnTo>
                    <a:pt x="2171" y="126"/>
                  </a:lnTo>
                  <a:lnTo>
                    <a:pt x="2165" y="120"/>
                  </a:lnTo>
                  <a:lnTo>
                    <a:pt x="2154" y="102"/>
                  </a:lnTo>
                  <a:lnTo>
                    <a:pt x="2112" y="66"/>
                  </a:lnTo>
                  <a:lnTo>
                    <a:pt x="2064" y="24"/>
                  </a:lnTo>
                  <a:lnTo>
                    <a:pt x="2046" y="6"/>
                  </a:lnTo>
                  <a:lnTo>
                    <a:pt x="2034" y="0"/>
                  </a:lnTo>
                  <a:lnTo>
                    <a:pt x="2088" y="72"/>
                  </a:lnTo>
                  <a:lnTo>
                    <a:pt x="2106" y="108"/>
                  </a:lnTo>
                  <a:lnTo>
                    <a:pt x="2106" y="108"/>
                  </a:lnTo>
                  <a:lnTo>
                    <a:pt x="2106" y="108"/>
                  </a:lnTo>
                  <a:lnTo>
                    <a:pt x="2106" y="114"/>
                  </a:lnTo>
                  <a:lnTo>
                    <a:pt x="2112" y="114"/>
                  </a:lnTo>
                  <a:lnTo>
                    <a:pt x="2406" y="516"/>
                  </a:lnTo>
                  <a:lnTo>
                    <a:pt x="2412" y="534"/>
                  </a:lnTo>
                  <a:lnTo>
                    <a:pt x="2412" y="552"/>
                  </a:lnTo>
                  <a:lnTo>
                    <a:pt x="2394" y="576"/>
                  </a:lnTo>
                  <a:lnTo>
                    <a:pt x="2364" y="588"/>
                  </a:lnTo>
                  <a:lnTo>
                    <a:pt x="2321" y="588"/>
                  </a:lnTo>
                  <a:lnTo>
                    <a:pt x="2279" y="564"/>
                  </a:lnTo>
                  <a:lnTo>
                    <a:pt x="2237" y="534"/>
                  </a:lnTo>
                  <a:lnTo>
                    <a:pt x="2201" y="504"/>
                  </a:lnTo>
                  <a:lnTo>
                    <a:pt x="2195" y="498"/>
                  </a:lnTo>
                  <a:lnTo>
                    <a:pt x="2189" y="492"/>
                  </a:lnTo>
                  <a:lnTo>
                    <a:pt x="2171" y="462"/>
                  </a:lnTo>
                  <a:lnTo>
                    <a:pt x="2142" y="420"/>
                  </a:lnTo>
                  <a:lnTo>
                    <a:pt x="2100" y="378"/>
                  </a:lnTo>
                  <a:lnTo>
                    <a:pt x="2058" y="330"/>
                  </a:lnTo>
                  <a:lnTo>
                    <a:pt x="2040" y="318"/>
                  </a:lnTo>
                  <a:lnTo>
                    <a:pt x="2028" y="300"/>
                  </a:lnTo>
                  <a:lnTo>
                    <a:pt x="2009" y="264"/>
                  </a:lnTo>
                  <a:lnTo>
                    <a:pt x="1991" y="234"/>
                  </a:lnTo>
                  <a:lnTo>
                    <a:pt x="1985" y="210"/>
                  </a:lnTo>
                  <a:lnTo>
                    <a:pt x="1973" y="192"/>
                  </a:lnTo>
                  <a:lnTo>
                    <a:pt x="1967" y="180"/>
                  </a:lnTo>
                  <a:lnTo>
                    <a:pt x="1949" y="174"/>
                  </a:lnTo>
                  <a:lnTo>
                    <a:pt x="1907" y="156"/>
                  </a:lnTo>
                  <a:lnTo>
                    <a:pt x="1860" y="138"/>
                  </a:lnTo>
                  <a:lnTo>
                    <a:pt x="1836" y="132"/>
                  </a:lnTo>
                  <a:lnTo>
                    <a:pt x="1824" y="132"/>
                  </a:lnTo>
                  <a:lnTo>
                    <a:pt x="1806" y="132"/>
                  </a:lnTo>
                  <a:lnTo>
                    <a:pt x="1800" y="138"/>
                  </a:lnTo>
                  <a:lnTo>
                    <a:pt x="1794" y="144"/>
                  </a:lnTo>
                  <a:lnTo>
                    <a:pt x="1794" y="144"/>
                  </a:lnTo>
                  <a:lnTo>
                    <a:pt x="1842" y="156"/>
                  </a:lnTo>
                  <a:lnTo>
                    <a:pt x="1872" y="180"/>
                  </a:lnTo>
                  <a:lnTo>
                    <a:pt x="1889" y="204"/>
                  </a:lnTo>
                  <a:lnTo>
                    <a:pt x="1895" y="222"/>
                  </a:lnTo>
                  <a:lnTo>
                    <a:pt x="1889" y="240"/>
                  </a:lnTo>
                  <a:lnTo>
                    <a:pt x="1901" y="270"/>
                  </a:lnTo>
                  <a:lnTo>
                    <a:pt x="1919" y="318"/>
                  </a:lnTo>
                  <a:lnTo>
                    <a:pt x="1943" y="366"/>
                  </a:lnTo>
                  <a:lnTo>
                    <a:pt x="1991" y="480"/>
                  </a:lnTo>
                  <a:lnTo>
                    <a:pt x="2021" y="534"/>
                  </a:lnTo>
                  <a:lnTo>
                    <a:pt x="2040" y="582"/>
                  </a:lnTo>
                  <a:lnTo>
                    <a:pt x="2064" y="630"/>
                  </a:lnTo>
                  <a:lnTo>
                    <a:pt x="2076" y="666"/>
                  </a:lnTo>
                  <a:lnTo>
                    <a:pt x="2082" y="683"/>
                  </a:lnTo>
                  <a:lnTo>
                    <a:pt x="2070" y="695"/>
                  </a:lnTo>
                  <a:lnTo>
                    <a:pt x="2052" y="695"/>
                  </a:lnTo>
                  <a:lnTo>
                    <a:pt x="2021" y="695"/>
                  </a:lnTo>
                  <a:lnTo>
                    <a:pt x="1997" y="695"/>
                  </a:lnTo>
                  <a:lnTo>
                    <a:pt x="1973" y="689"/>
                  </a:lnTo>
                  <a:lnTo>
                    <a:pt x="1955" y="683"/>
                  </a:lnTo>
                  <a:lnTo>
                    <a:pt x="1949" y="683"/>
                  </a:lnTo>
                  <a:lnTo>
                    <a:pt x="1949" y="677"/>
                  </a:lnTo>
                  <a:lnTo>
                    <a:pt x="1943" y="672"/>
                  </a:lnTo>
                  <a:lnTo>
                    <a:pt x="1913" y="636"/>
                  </a:lnTo>
                  <a:lnTo>
                    <a:pt x="1806" y="324"/>
                  </a:lnTo>
                  <a:lnTo>
                    <a:pt x="1776" y="330"/>
                  </a:lnTo>
                  <a:lnTo>
                    <a:pt x="1746" y="330"/>
                  </a:lnTo>
                  <a:lnTo>
                    <a:pt x="1703" y="312"/>
                  </a:lnTo>
                  <a:lnTo>
                    <a:pt x="1673" y="288"/>
                  </a:lnTo>
                  <a:lnTo>
                    <a:pt x="1667" y="276"/>
                  </a:lnTo>
                  <a:lnTo>
                    <a:pt x="1655" y="270"/>
                  </a:lnTo>
                  <a:lnTo>
                    <a:pt x="1637" y="276"/>
                  </a:lnTo>
                  <a:lnTo>
                    <a:pt x="1631" y="288"/>
                  </a:lnTo>
                  <a:lnTo>
                    <a:pt x="1625" y="306"/>
                  </a:lnTo>
                  <a:lnTo>
                    <a:pt x="1625" y="312"/>
                  </a:lnTo>
                  <a:lnTo>
                    <a:pt x="1643" y="318"/>
                  </a:lnTo>
                  <a:lnTo>
                    <a:pt x="1655" y="336"/>
                  </a:lnTo>
                  <a:lnTo>
                    <a:pt x="1667" y="366"/>
                  </a:lnTo>
                  <a:lnTo>
                    <a:pt x="1673" y="402"/>
                  </a:lnTo>
                  <a:lnTo>
                    <a:pt x="1673" y="408"/>
                  </a:lnTo>
                  <a:lnTo>
                    <a:pt x="1673" y="414"/>
                  </a:lnTo>
                  <a:lnTo>
                    <a:pt x="1716" y="761"/>
                  </a:lnTo>
                  <a:lnTo>
                    <a:pt x="1716" y="773"/>
                  </a:lnTo>
                  <a:lnTo>
                    <a:pt x="1716" y="779"/>
                  </a:lnTo>
                  <a:lnTo>
                    <a:pt x="1709" y="773"/>
                  </a:lnTo>
                  <a:lnTo>
                    <a:pt x="1703" y="755"/>
                  </a:lnTo>
                  <a:lnTo>
                    <a:pt x="1697" y="749"/>
                  </a:lnTo>
                  <a:lnTo>
                    <a:pt x="1691" y="737"/>
                  </a:lnTo>
                  <a:lnTo>
                    <a:pt x="1679" y="713"/>
                  </a:lnTo>
                  <a:lnTo>
                    <a:pt x="1661" y="672"/>
                  </a:lnTo>
                  <a:lnTo>
                    <a:pt x="1643" y="630"/>
                  </a:lnTo>
                  <a:lnTo>
                    <a:pt x="1613" y="582"/>
                  </a:lnTo>
                  <a:lnTo>
                    <a:pt x="1589" y="540"/>
                  </a:lnTo>
                  <a:lnTo>
                    <a:pt x="1560" y="510"/>
                  </a:lnTo>
                  <a:lnTo>
                    <a:pt x="1536" y="492"/>
                  </a:lnTo>
                  <a:lnTo>
                    <a:pt x="1494" y="480"/>
                  </a:lnTo>
                  <a:lnTo>
                    <a:pt x="1446" y="480"/>
                  </a:lnTo>
                  <a:lnTo>
                    <a:pt x="1397" y="486"/>
                  </a:lnTo>
                  <a:lnTo>
                    <a:pt x="1349" y="498"/>
                  </a:lnTo>
                  <a:lnTo>
                    <a:pt x="1248" y="528"/>
                  </a:lnTo>
                  <a:lnTo>
                    <a:pt x="1158" y="570"/>
                  </a:lnTo>
                  <a:lnTo>
                    <a:pt x="1104" y="600"/>
                  </a:lnTo>
                  <a:lnTo>
                    <a:pt x="1037" y="624"/>
                  </a:lnTo>
                  <a:lnTo>
                    <a:pt x="996" y="630"/>
                  </a:lnTo>
                  <a:lnTo>
                    <a:pt x="948" y="630"/>
                  </a:lnTo>
                  <a:lnTo>
                    <a:pt x="900" y="618"/>
                  </a:lnTo>
                  <a:lnTo>
                    <a:pt x="840" y="588"/>
                  </a:lnTo>
                  <a:lnTo>
                    <a:pt x="714" y="534"/>
                  </a:lnTo>
                  <a:lnTo>
                    <a:pt x="582" y="474"/>
                  </a:lnTo>
                  <a:lnTo>
                    <a:pt x="443" y="408"/>
                  </a:lnTo>
                  <a:lnTo>
                    <a:pt x="318" y="348"/>
                  </a:lnTo>
                  <a:lnTo>
                    <a:pt x="198" y="288"/>
                  </a:lnTo>
                  <a:lnTo>
                    <a:pt x="149" y="264"/>
                  </a:lnTo>
                  <a:lnTo>
                    <a:pt x="102" y="240"/>
                  </a:lnTo>
                  <a:lnTo>
                    <a:pt x="0" y="187"/>
                  </a:lnTo>
                  <a:lnTo>
                    <a:pt x="0" y="460"/>
                  </a:lnTo>
                  <a:lnTo>
                    <a:pt x="36" y="474"/>
                  </a:lnTo>
                  <a:lnTo>
                    <a:pt x="149" y="516"/>
                  </a:lnTo>
                  <a:lnTo>
                    <a:pt x="216" y="540"/>
                  </a:lnTo>
                  <a:lnTo>
                    <a:pt x="288" y="570"/>
                  </a:lnTo>
                  <a:lnTo>
                    <a:pt x="348" y="594"/>
                  </a:lnTo>
                  <a:lnTo>
                    <a:pt x="396" y="618"/>
                  </a:lnTo>
                  <a:lnTo>
                    <a:pt x="432" y="636"/>
                  </a:lnTo>
                  <a:lnTo>
                    <a:pt x="461" y="654"/>
                  </a:lnTo>
                  <a:lnTo>
                    <a:pt x="504" y="672"/>
                  </a:lnTo>
                  <a:lnTo>
                    <a:pt x="588" y="707"/>
                  </a:lnTo>
                  <a:lnTo>
                    <a:pt x="684" y="743"/>
                  </a:lnTo>
                  <a:lnTo>
                    <a:pt x="725" y="755"/>
                  </a:lnTo>
                  <a:lnTo>
                    <a:pt x="761" y="767"/>
                  </a:lnTo>
                  <a:lnTo>
                    <a:pt x="828" y="779"/>
                  </a:lnTo>
                  <a:lnTo>
                    <a:pt x="894" y="785"/>
                  </a:lnTo>
                  <a:lnTo>
                    <a:pt x="966" y="791"/>
                  </a:lnTo>
                  <a:lnTo>
                    <a:pt x="1031" y="791"/>
                  </a:lnTo>
                  <a:lnTo>
                    <a:pt x="1092" y="785"/>
                  </a:lnTo>
                  <a:lnTo>
                    <a:pt x="1146" y="785"/>
                  </a:lnTo>
                  <a:lnTo>
                    <a:pt x="1176" y="779"/>
                  </a:lnTo>
                  <a:lnTo>
                    <a:pt x="1188" y="779"/>
                  </a:lnTo>
                  <a:lnTo>
                    <a:pt x="1188" y="779"/>
                  </a:lnTo>
                  <a:lnTo>
                    <a:pt x="1236" y="785"/>
                  </a:lnTo>
                  <a:lnTo>
                    <a:pt x="1278" y="791"/>
                  </a:lnTo>
                  <a:lnTo>
                    <a:pt x="1307" y="803"/>
                  </a:lnTo>
                  <a:lnTo>
                    <a:pt x="1337" y="809"/>
                  </a:lnTo>
                  <a:lnTo>
                    <a:pt x="1379" y="827"/>
                  </a:lnTo>
                  <a:lnTo>
                    <a:pt x="1404" y="845"/>
                  </a:lnTo>
                  <a:lnTo>
                    <a:pt x="1416" y="863"/>
                  </a:lnTo>
                  <a:lnTo>
                    <a:pt x="1416" y="875"/>
                  </a:lnTo>
                  <a:lnTo>
                    <a:pt x="1416" y="881"/>
                  </a:lnTo>
                  <a:lnTo>
                    <a:pt x="1416" y="887"/>
                  </a:lnTo>
                  <a:lnTo>
                    <a:pt x="1410" y="887"/>
                  </a:lnTo>
                  <a:lnTo>
                    <a:pt x="1397" y="893"/>
                  </a:lnTo>
                  <a:lnTo>
                    <a:pt x="1379" y="905"/>
                  </a:lnTo>
                  <a:lnTo>
                    <a:pt x="1361" y="923"/>
                  </a:lnTo>
                  <a:lnTo>
                    <a:pt x="1355" y="941"/>
                  </a:lnTo>
                  <a:lnTo>
                    <a:pt x="1361" y="971"/>
                  </a:lnTo>
                  <a:lnTo>
                    <a:pt x="1367" y="989"/>
                  </a:lnTo>
                  <a:lnTo>
                    <a:pt x="1385" y="1007"/>
                  </a:lnTo>
                  <a:lnTo>
                    <a:pt x="1404" y="1025"/>
                  </a:lnTo>
                  <a:lnTo>
                    <a:pt x="1434" y="1049"/>
                  </a:lnTo>
                  <a:lnTo>
                    <a:pt x="1464" y="1067"/>
                  </a:lnTo>
                  <a:lnTo>
                    <a:pt x="1494" y="1085"/>
                  </a:lnTo>
                  <a:lnTo>
                    <a:pt x="1554" y="1091"/>
                  </a:lnTo>
                  <a:lnTo>
                    <a:pt x="1607" y="1085"/>
                  </a:lnTo>
                  <a:lnTo>
                    <a:pt x="1661" y="1067"/>
                  </a:lnTo>
                  <a:lnTo>
                    <a:pt x="1697" y="1043"/>
                  </a:lnTo>
                  <a:lnTo>
                    <a:pt x="1734" y="1019"/>
                  </a:lnTo>
                  <a:lnTo>
                    <a:pt x="1752" y="995"/>
                  </a:lnTo>
                  <a:lnTo>
                    <a:pt x="1758" y="989"/>
                  </a:lnTo>
                  <a:lnTo>
                    <a:pt x="1812" y="989"/>
                  </a:lnTo>
                  <a:lnTo>
                    <a:pt x="1860" y="983"/>
                  </a:lnTo>
                  <a:lnTo>
                    <a:pt x="1907" y="965"/>
                  </a:lnTo>
                  <a:lnTo>
                    <a:pt x="1943" y="941"/>
                  </a:lnTo>
                  <a:lnTo>
                    <a:pt x="1973" y="917"/>
                  </a:lnTo>
                  <a:lnTo>
                    <a:pt x="2003" y="899"/>
                  </a:lnTo>
                  <a:lnTo>
                    <a:pt x="2015" y="881"/>
                  </a:lnTo>
                  <a:lnTo>
                    <a:pt x="2021" y="875"/>
                  </a:lnTo>
                  <a:lnTo>
                    <a:pt x="2201" y="899"/>
                  </a:lnTo>
                  <a:lnTo>
                    <a:pt x="2243" y="905"/>
                  </a:lnTo>
                  <a:lnTo>
                    <a:pt x="2273" y="899"/>
                  </a:lnTo>
                  <a:lnTo>
                    <a:pt x="2327" y="887"/>
                  </a:lnTo>
                  <a:lnTo>
                    <a:pt x="2364" y="863"/>
                  </a:lnTo>
                  <a:lnTo>
                    <a:pt x="2388" y="827"/>
                  </a:lnTo>
                  <a:lnTo>
                    <a:pt x="2400" y="797"/>
                  </a:lnTo>
                  <a:lnTo>
                    <a:pt x="2400" y="767"/>
                  </a:lnTo>
                  <a:lnTo>
                    <a:pt x="2400" y="743"/>
                  </a:lnTo>
                  <a:lnTo>
                    <a:pt x="2400" y="737"/>
                  </a:lnTo>
                  <a:lnTo>
                    <a:pt x="2418" y="737"/>
                  </a:lnTo>
                  <a:lnTo>
                    <a:pt x="2436" y="731"/>
                  </a:lnTo>
                  <a:lnTo>
                    <a:pt x="2471" y="701"/>
                  </a:lnTo>
                  <a:lnTo>
                    <a:pt x="2513" y="660"/>
                  </a:lnTo>
                  <a:lnTo>
                    <a:pt x="2555" y="606"/>
                  </a:lnTo>
                  <a:lnTo>
                    <a:pt x="2591" y="552"/>
                  </a:lnTo>
                  <a:lnTo>
                    <a:pt x="2621" y="504"/>
                  </a:lnTo>
                  <a:lnTo>
                    <a:pt x="2639" y="468"/>
                  </a:lnTo>
                  <a:lnTo>
                    <a:pt x="2646" y="462"/>
                  </a:lnTo>
                  <a:lnTo>
                    <a:pt x="2646" y="456"/>
                  </a:lnTo>
                  <a:lnTo>
                    <a:pt x="2693" y="374"/>
                  </a:lnTo>
                  <a:lnTo>
                    <a:pt x="2723" y="2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445458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45459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 dirty="0"/>
          </a:p>
        </p:txBody>
      </p:sp>
      <p:sp>
        <p:nvSpPr>
          <p:cNvPr id="445460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endParaRPr lang="en-US" dirty="0"/>
          </a:p>
        </p:txBody>
      </p:sp>
      <p:sp>
        <p:nvSpPr>
          <p:cNvPr id="445461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2BB86A55-3635-144F-8172-830B27DF3919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445462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1.png"/><Relationship Id="rId1" Type="http://schemas.microsoft.com/office/2007/relationships/media" Target="../media/media10.wav"/><Relationship Id="rId2" Type="http://schemas.openxmlformats.org/officeDocument/2006/relationships/audio" Target="../media/media1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11.wav"/><Relationship Id="rId2" Type="http://schemas.openxmlformats.org/officeDocument/2006/relationships/audio" Target="../media/media1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5" Type="http://schemas.openxmlformats.org/officeDocument/2006/relationships/image" Target="../media/image1.png"/><Relationship Id="rId1" Type="http://schemas.microsoft.com/office/2007/relationships/media" Target="../media/media12.wav"/><Relationship Id="rId2" Type="http://schemas.openxmlformats.org/officeDocument/2006/relationships/audio" Target="../media/media1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image" Target="../media/image9.jpeg"/><Relationship Id="rId5" Type="http://schemas.openxmlformats.org/officeDocument/2006/relationships/image" Target="../media/image1.png"/><Relationship Id="rId1" Type="http://schemas.microsoft.com/office/2007/relationships/media" Target="../media/media13.wav"/><Relationship Id="rId2" Type="http://schemas.openxmlformats.org/officeDocument/2006/relationships/audio" Target="../media/media1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image" Target="../media/image1.png"/><Relationship Id="rId1" Type="http://schemas.microsoft.com/office/2007/relationships/media" Target="../media/media14.wav"/><Relationship Id="rId2" Type="http://schemas.openxmlformats.org/officeDocument/2006/relationships/audio" Target="../media/media1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15.wav"/><Relationship Id="rId2" Type="http://schemas.openxmlformats.org/officeDocument/2006/relationships/audio" Target="../media/media15.wav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1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1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4.jpg"/><Relationship Id="rId5" Type="http://schemas.openxmlformats.org/officeDocument/2006/relationships/image" Target="../media/image1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5.jpeg"/><Relationship Id="rId5" Type="http://schemas.openxmlformats.org/officeDocument/2006/relationships/image" Target="../media/image1.png"/><Relationship Id="rId1" Type="http://schemas.microsoft.com/office/2007/relationships/media" Target="../media/media7.wav"/><Relationship Id="rId2" Type="http://schemas.openxmlformats.org/officeDocument/2006/relationships/audio" Target="../media/media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6.jpeg"/><Relationship Id="rId5" Type="http://schemas.openxmlformats.org/officeDocument/2006/relationships/image" Target="../media/image1.png"/><Relationship Id="rId1" Type="http://schemas.microsoft.com/office/2007/relationships/media" Target="../media/media8.wav"/><Relationship Id="rId2" Type="http://schemas.openxmlformats.org/officeDocument/2006/relationships/audio" Target="../media/media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7.jpeg"/><Relationship Id="rId5" Type="http://schemas.openxmlformats.org/officeDocument/2006/relationships/image" Target="../media/image1.png"/><Relationship Id="rId1" Type="http://schemas.microsoft.com/office/2007/relationships/media" Target="../media/media9.wav"/><Relationship Id="rId2" Type="http://schemas.openxmlformats.org/officeDocument/2006/relationships/audio" Target="../media/media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685800" y="2748792"/>
            <a:ext cx="7772400" cy="756408"/>
          </a:xfrm>
        </p:spPr>
        <p:txBody>
          <a:bodyPr vert="horz" anchor="ctr"/>
          <a:lstStyle/>
          <a:p>
            <a:r>
              <a:rPr lang="en-US" dirty="0" smtClean="0"/>
              <a:t>Nursing Theorists:</a:t>
            </a:r>
            <a:br>
              <a:rPr lang="en-US" dirty="0" smtClean="0"/>
            </a:br>
            <a:r>
              <a:rPr lang="en-US" dirty="0" smtClean="0"/>
              <a:t>Hildegard Peplau</a:t>
            </a:r>
            <a:br>
              <a:rPr lang="en-US" dirty="0" smtClean="0"/>
            </a:br>
            <a:r>
              <a:rPr lang="en-US" dirty="0" smtClean="0"/>
              <a:t>Rosemarie Rizzo </a:t>
            </a:r>
            <a:r>
              <a:rPr lang="en-US" dirty="0" err="1" smtClean="0"/>
              <a:t>Prase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en-US" dirty="0" smtClean="0"/>
              <a:t>Athabasca University</a:t>
            </a:r>
          </a:p>
          <a:p>
            <a:r>
              <a:rPr lang="en-US" dirty="0" smtClean="0"/>
              <a:t>Nurse 608</a:t>
            </a:r>
          </a:p>
          <a:p>
            <a:r>
              <a:rPr lang="en-US" dirty="0" smtClean="0"/>
              <a:t>Jenny Redpath</a:t>
            </a:r>
          </a:p>
          <a:p>
            <a:r>
              <a:rPr lang="en-US" dirty="0" smtClean="0"/>
              <a:t>July 2019</a:t>
            </a:r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11620" y="585183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163393"/>
      </p:ext>
    </p:extLst>
  </p:cSld>
  <p:clrMapOvr>
    <a:masterClrMapping/>
  </p:clrMapOvr>
  <p:transition xmlns:p14="http://schemas.microsoft.com/office/powerpoint/2010/main" spd="slow">
    <p:strips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Qualities of a therapeutic relationship IRP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Presence</a:t>
            </a:r>
          </a:p>
          <a:p>
            <a:r>
              <a:rPr lang="en-US" dirty="0" smtClean="0"/>
              <a:t>Congruency</a:t>
            </a:r>
          </a:p>
          <a:p>
            <a:r>
              <a:rPr lang="en-US" dirty="0" smtClean="0"/>
              <a:t>Respect</a:t>
            </a:r>
          </a:p>
          <a:p>
            <a:r>
              <a:rPr lang="en-US" dirty="0" smtClean="0"/>
              <a:t>Self-esteem</a:t>
            </a:r>
          </a:p>
          <a:p>
            <a:r>
              <a:rPr lang="en-US" dirty="0" smtClean="0"/>
              <a:t>Value</a:t>
            </a:r>
          </a:p>
          <a:p>
            <a:r>
              <a:rPr lang="en-US" dirty="0" smtClean="0"/>
              <a:t>Clarification</a:t>
            </a:r>
          </a:p>
          <a:p>
            <a:r>
              <a:rPr lang="en-US" dirty="0" smtClean="0"/>
              <a:t>Empathy</a:t>
            </a:r>
          </a:p>
          <a:p>
            <a:r>
              <a:rPr lang="en-US" dirty="0" smtClean="0"/>
              <a:t>Forgiveness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Trust</a:t>
            </a:r>
          </a:p>
          <a:p>
            <a:r>
              <a:rPr lang="en-US" dirty="0" smtClean="0"/>
              <a:t>Empowerment</a:t>
            </a:r>
          </a:p>
          <a:p>
            <a:r>
              <a:rPr lang="en-US" dirty="0" smtClean="0"/>
              <a:t>Patient centered objectives and goal</a:t>
            </a:r>
          </a:p>
          <a:p>
            <a:r>
              <a:rPr lang="en-US" dirty="0" smtClean="0"/>
              <a:t>Insight</a:t>
            </a:r>
          </a:p>
          <a:p>
            <a:r>
              <a:rPr lang="en-US" dirty="0" smtClean="0"/>
              <a:t>Openness</a:t>
            </a:r>
          </a:p>
          <a:p>
            <a:r>
              <a:rPr lang="en-US" dirty="0" smtClean="0"/>
              <a:t>Unconditional positive regard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55598" y="6381822"/>
            <a:ext cx="30225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/>
              <a:t>Hochberger, J.  and Lingham ,B. (2017)</a:t>
            </a:r>
            <a:r>
              <a:rPr lang="en-CA" sz="1000" dirty="0" smtClean="0">
                <a:effectLst/>
              </a:rPr>
              <a:t> </a:t>
            </a:r>
            <a:endParaRPr lang="en-US" sz="1000" dirty="0"/>
          </a:p>
        </p:txBody>
      </p:sp>
      <p:pic>
        <p:nvPicPr>
          <p:cNvPr id="10" name="Sound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5198" y="565891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583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Theory of Humanbecoming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8396" y="1600164"/>
            <a:ext cx="8229600" cy="4495800"/>
          </a:xfrm>
        </p:spPr>
        <p:txBody>
          <a:bodyPr/>
          <a:lstStyle/>
          <a:p>
            <a:endParaRPr lang="en-CA" dirty="0" smtClean="0">
              <a:effectLst/>
            </a:endParaRPr>
          </a:p>
          <a:p>
            <a:pPr marL="457200" lvl="1" indent="0">
              <a:buNone/>
            </a:pPr>
            <a:r>
              <a:rPr lang="en-US" dirty="0" smtClean="0">
                <a:solidFill>
                  <a:schemeClr val="tx1"/>
                </a:solidFill>
                <a:effectLst/>
                <a:latin typeface="+mn-lt"/>
                <a:ea typeface="+mn-ea"/>
              </a:rPr>
              <a:t>Humanbecoming </a:t>
            </a:r>
            <a:r>
              <a:rPr lang="en-US" dirty="0">
                <a:solidFill>
                  <a:schemeClr val="tx1"/>
                </a:solidFill>
                <a:effectLst/>
                <a:latin typeface="+mn-lt"/>
                <a:ea typeface="+mn-ea"/>
              </a:rPr>
              <a:t>theory (HB) focuses on the quality of the human’s individual phenomenology known as a human science, whereas, </a:t>
            </a:r>
            <a:r>
              <a:rPr lang="en-US" dirty="0" smtClean="0">
                <a:solidFill>
                  <a:schemeClr val="tx1"/>
                </a:solidFill>
                <a:effectLst/>
                <a:latin typeface="+mn-lt"/>
                <a:ea typeface="+mn-ea"/>
              </a:rPr>
              <a:t>previous </a:t>
            </a:r>
            <a:r>
              <a:rPr lang="en-US" dirty="0">
                <a:solidFill>
                  <a:schemeClr val="tx1"/>
                </a:solidFill>
                <a:effectLst/>
                <a:latin typeface="+mn-lt"/>
                <a:ea typeface="+mn-ea"/>
              </a:rPr>
              <a:t>theories had been rooted in natural science. HB was designed as an alternative to the bio-psycho-social-spiritual model, and yet still incorporated those concepts through the Totality Paradigm</a:t>
            </a:r>
            <a:r>
              <a:rPr lang="en-US" dirty="0" smtClean="0">
                <a:solidFill>
                  <a:schemeClr val="tx1"/>
                </a:solidFill>
                <a:effectLst/>
                <a:latin typeface="+mn-lt"/>
                <a:ea typeface="+mn-ea"/>
              </a:rPr>
              <a:t>.</a:t>
            </a:r>
          </a:p>
          <a:p>
            <a:pPr marL="457200" lvl="1" indent="0">
              <a:buNone/>
            </a:pPr>
            <a:endParaRPr lang="en-US" sz="1000" dirty="0" smtClean="0">
              <a:solidFill>
                <a:schemeClr val="tx1"/>
              </a:solidFill>
              <a:effectLst/>
              <a:latin typeface="+mn-lt"/>
              <a:ea typeface="+mn-ea"/>
            </a:endParaRPr>
          </a:p>
          <a:p>
            <a:pPr marL="457200" lvl="1" indent="0">
              <a:buNone/>
            </a:pPr>
            <a:r>
              <a:rPr lang="en-CA" sz="1000" dirty="0" smtClean="0">
                <a:solidFill>
                  <a:schemeClr val="tx1"/>
                </a:solidFill>
                <a:effectLst/>
                <a:latin typeface="+mn-lt"/>
                <a:ea typeface="+mn-ea"/>
              </a:rPr>
              <a:t>Humanbecoming.org (2019)</a:t>
            </a:r>
            <a:endParaRPr lang="en-CA" sz="1000" dirty="0">
              <a:solidFill>
                <a:schemeClr val="tx1"/>
              </a:solidFill>
              <a:effectLst/>
              <a:latin typeface="+mn-lt"/>
              <a:ea typeface="+mn-ea"/>
            </a:endParaRPr>
          </a:p>
          <a:p>
            <a:endParaRPr lang="en-US" b="1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91984" y="578752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21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Assumptions of HB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647368" y="1269902"/>
            <a:ext cx="6981826" cy="4826098"/>
          </a:xfrm>
        </p:spPr>
        <p:txBody>
          <a:bodyPr/>
          <a:lstStyle/>
          <a:p>
            <a:pPr marL="914400" lvl="2" indent="0">
              <a:buNone/>
            </a:pPr>
            <a:r>
              <a:rPr lang="en-US" sz="2000" dirty="0">
                <a:solidFill>
                  <a:schemeClr val="tx1"/>
                </a:solidFill>
                <a:effectLst/>
                <a:latin typeface="+mn-lt"/>
                <a:ea typeface="+mn-ea"/>
              </a:rPr>
              <a:t>Assumptions about </a:t>
            </a:r>
            <a:r>
              <a:rPr lang="en-US" sz="2000" dirty="0" smtClean="0">
                <a:solidFill>
                  <a:schemeClr val="tx1"/>
                </a:solidFill>
                <a:effectLst/>
                <a:latin typeface="+mn-lt"/>
                <a:ea typeface="+mn-ea"/>
              </a:rPr>
              <a:t>humans and becoming:</a:t>
            </a:r>
            <a:endParaRPr lang="en-CA" sz="2000" dirty="0">
              <a:solidFill>
                <a:schemeClr val="tx1"/>
              </a:solidFill>
              <a:effectLst/>
              <a:latin typeface="+mn-lt"/>
              <a:ea typeface="+mn-ea"/>
            </a:endParaRPr>
          </a:p>
          <a:p>
            <a:pPr lvl="3"/>
            <a:r>
              <a:rPr lang="en-CA" sz="2000" dirty="0">
                <a:solidFill>
                  <a:schemeClr val="tx1"/>
                </a:solidFill>
                <a:effectLst/>
                <a:latin typeface="+mn-lt"/>
                <a:ea typeface="+mn-ea"/>
              </a:rPr>
              <a:t>The human is coexistent while co-constituting rhythmical patterns with the </a:t>
            </a:r>
            <a:r>
              <a:rPr lang="en-CA" sz="2000" dirty="0" smtClean="0">
                <a:solidFill>
                  <a:schemeClr val="tx1"/>
                </a:solidFill>
                <a:effectLst/>
                <a:latin typeface="+mn-lt"/>
                <a:ea typeface="+mn-ea"/>
              </a:rPr>
              <a:t>universe</a:t>
            </a:r>
            <a:endParaRPr lang="en-CA" sz="2000" dirty="0">
              <a:solidFill>
                <a:schemeClr val="tx1"/>
              </a:solidFill>
              <a:effectLst/>
              <a:latin typeface="+mn-lt"/>
              <a:ea typeface="+mn-ea"/>
            </a:endParaRPr>
          </a:p>
          <a:p>
            <a:pPr lvl="3"/>
            <a:r>
              <a:rPr lang="en-CA" sz="2000" dirty="0">
                <a:solidFill>
                  <a:schemeClr val="tx1"/>
                </a:solidFill>
                <a:effectLst/>
                <a:latin typeface="+mn-lt"/>
                <a:ea typeface="+mn-ea"/>
              </a:rPr>
              <a:t>The human is open, freely choosing meaning in a situation, as well as bearing responsibility for decisions </a:t>
            </a:r>
            <a:r>
              <a:rPr lang="en-CA" sz="2000" dirty="0" smtClean="0">
                <a:solidFill>
                  <a:schemeClr val="tx1"/>
                </a:solidFill>
                <a:effectLst/>
                <a:latin typeface="+mn-lt"/>
                <a:ea typeface="+mn-ea"/>
              </a:rPr>
              <a:t>made</a:t>
            </a:r>
            <a:endParaRPr lang="en-CA" sz="2000" dirty="0">
              <a:solidFill>
                <a:schemeClr val="tx1"/>
              </a:solidFill>
              <a:effectLst/>
              <a:latin typeface="+mn-lt"/>
              <a:ea typeface="+mn-ea"/>
            </a:endParaRPr>
          </a:p>
          <a:p>
            <a:pPr lvl="3"/>
            <a:r>
              <a:rPr lang="en-CA" sz="2000" dirty="0" smtClean="0">
                <a:solidFill>
                  <a:schemeClr val="tx1"/>
                </a:solidFill>
                <a:effectLst/>
                <a:latin typeface="+mn-lt"/>
                <a:ea typeface="+mn-ea"/>
              </a:rPr>
              <a:t>The </a:t>
            </a:r>
            <a:r>
              <a:rPr lang="en-CA" sz="2000" dirty="0">
                <a:solidFill>
                  <a:schemeClr val="tx1"/>
                </a:solidFill>
                <a:effectLst/>
                <a:latin typeface="+mn-lt"/>
                <a:ea typeface="+mn-ea"/>
              </a:rPr>
              <a:t>human is transcending </a:t>
            </a:r>
            <a:r>
              <a:rPr lang="en-CA" sz="2000" dirty="0" smtClean="0">
                <a:solidFill>
                  <a:schemeClr val="tx1"/>
                </a:solidFill>
                <a:effectLst/>
                <a:latin typeface="+mn-lt"/>
                <a:ea typeface="+mn-ea"/>
              </a:rPr>
              <a:t>multidimensional </a:t>
            </a:r>
            <a:r>
              <a:rPr lang="en-CA" sz="2000" dirty="0">
                <a:solidFill>
                  <a:schemeClr val="tx1"/>
                </a:solidFill>
                <a:effectLst/>
                <a:latin typeface="+mn-lt"/>
                <a:ea typeface="+mn-ea"/>
              </a:rPr>
              <a:t>with the </a:t>
            </a:r>
            <a:r>
              <a:rPr lang="en-CA" sz="2000" dirty="0" err="1" smtClean="0">
                <a:solidFill>
                  <a:schemeClr val="tx1"/>
                </a:solidFill>
                <a:effectLst/>
                <a:latin typeface="+mn-lt"/>
                <a:ea typeface="+mn-ea"/>
              </a:rPr>
              <a:t>possibles</a:t>
            </a:r>
            <a:endParaRPr lang="en-CA" sz="2000" dirty="0" smtClean="0">
              <a:solidFill>
                <a:schemeClr val="tx1"/>
              </a:solidFill>
              <a:effectLst/>
              <a:latin typeface="+mn-lt"/>
              <a:ea typeface="+mn-ea"/>
            </a:endParaRPr>
          </a:p>
          <a:p>
            <a:pPr lvl="3"/>
            <a:r>
              <a:rPr lang="en-CA" sz="2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Becoming is unitary with human-living-health</a:t>
            </a:r>
          </a:p>
          <a:p>
            <a:pPr lvl="3"/>
            <a:r>
              <a:rPr lang="en-CA" sz="2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Becoming is a rhythmically co-constituting the human-universe process</a:t>
            </a:r>
          </a:p>
          <a:p>
            <a:pPr lvl="3"/>
            <a:r>
              <a:rPr lang="en-CA" sz="2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Becoming is the human's patterns of relating value priorities</a:t>
            </a:r>
          </a:p>
          <a:p>
            <a:pPr lvl="3"/>
            <a:r>
              <a:rPr lang="en-CA" sz="2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Becoming is an </a:t>
            </a:r>
            <a:r>
              <a:rPr lang="en-CA" sz="2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intersubjective</a:t>
            </a:r>
            <a:r>
              <a:rPr lang="en-CA" sz="2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process of transcending with the </a:t>
            </a:r>
            <a:r>
              <a:rPr lang="en-CA" sz="2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possibles</a:t>
            </a:r>
            <a:endParaRPr lang="en-CA" sz="2000" dirty="0" smtClean="0">
              <a:effectLst/>
            </a:endParaRPr>
          </a:p>
          <a:p>
            <a:pPr lvl="3"/>
            <a:endParaRPr lang="en-CA" dirty="0" smtClean="0">
              <a:solidFill>
                <a:schemeClr val="tx1"/>
              </a:solidFill>
              <a:effectLst/>
              <a:latin typeface="+mn-lt"/>
              <a:ea typeface="+mn-ea"/>
            </a:endParaRPr>
          </a:p>
          <a:p>
            <a:pPr lvl="3"/>
            <a:endParaRPr lang="en-CA" sz="2800" dirty="0">
              <a:solidFill>
                <a:schemeClr val="tx1"/>
              </a:solidFill>
              <a:effectLst/>
              <a:latin typeface="+mn-lt"/>
              <a:ea typeface="+mn-ea"/>
            </a:endParaRPr>
          </a:p>
          <a:p>
            <a:pPr rtl="0" eaLnBrk="1" fontAlgn="base" hangingPunct="1"/>
            <a:endParaRPr lang="en-CA" dirty="0" smtClean="0">
              <a:effectLst/>
            </a:endParaRPr>
          </a:p>
          <a:p>
            <a:pPr marL="400050" lvl="1" indent="0" rtl="0" eaLnBrk="1" fontAlgn="base" hangingPunct="1">
              <a:buNone/>
            </a:pPr>
            <a:r>
              <a:rPr lang="en-CA" sz="6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                                          Humanbecoming.org (2019)</a:t>
            </a:r>
          </a:p>
          <a:p>
            <a:pPr marL="400050" lvl="1" indent="0">
              <a:buNone/>
            </a:pPr>
            <a:r>
              <a:rPr lang="en-CA" sz="600" dirty="0" smtClean="0">
                <a:effectLst/>
                <a:cs typeface="+mn-cs"/>
              </a:rPr>
              <a:t>                                                     Image retrieved from  http://</a:t>
            </a:r>
            <a:r>
              <a:rPr lang="en-CA" sz="600" dirty="0" err="1" smtClean="0">
                <a:effectLst/>
                <a:cs typeface="+mn-cs"/>
              </a:rPr>
              <a:t>metabiomics.com</a:t>
            </a:r>
            <a:r>
              <a:rPr lang="en-CA" sz="600" dirty="0" smtClean="0">
                <a:effectLst/>
                <a:cs typeface="+mn-cs"/>
              </a:rPr>
              <a:t>/new-health-sciences-frontiers-in-metagenomics-and-the-human-microbiome/</a:t>
            </a:r>
            <a:endParaRPr lang="en-CA" sz="600" dirty="0" smtClean="0">
              <a:effectLst/>
            </a:endParaRPr>
          </a:p>
          <a:p>
            <a:endParaRPr lang="en-US" dirty="0"/>
          </a:p>
        </p:txBody>
      </p:sp>
      <p:pic>
        <p:nvPicPr>
          <p:cNvPr id="4" name="Picture 3" descr="super-organisms1.png"/>
          <p:cNvPicPr>
            <a:picLocks noChangeAspect="1"/>
          </p:cNvPicPr>
          <p:nvPr/>
        </p:nvPicPr>
        <p:blipFill>
          <a:blip r:embed="rId4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037" y="1305408"/>
            <a:ext cx="4979929" cy="4979929"/>
          </a:xfrm>
          <a:prstGeom prst="rect">
            <a:avLst/>
          </a:prstGeom>
        </p:spPr>
      </p:pic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4538" y="590000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31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626" y="12"/>
            <a:ext cx="3008313" cy="1036622"/>
          </a:xfrm>
        </p:spPr>
        <p:txBody>
          <a:bodyPr/>
          <a:lstStyle/>
          <a:p>
            <a:r>
              <a:rPr lang="en-US" sz="3600" dirty="0" smtClean="0"/>
              <a:t>Themes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13934" y="298874"/>
            <a:ext cx="5972866" cy="5827289"/>
          </a:xfrm>
        </p:spPr>
        <p:txBody>
          <a:bodyPr/>
          <a:lstStyle/>
          <a:p>
            <a:pPr lvl="3"/>
            <a:r>
              <a:rPr lang="en-US" sz="3200" dirty="0">
                <a:solidFill>
                  <a:schemeClr val="tx1"/>
                </a:solidFill>
                <a:effectLst/>
                <a:latin typeface="+mn-lt"/>
                <a:ea typeface="+mn-ea"/>
              </a:rPr>
              <a:t>Meaning</a:t>
            </a:r>
            <a:endParaRPr lang="en-CA" sz="3200" dirty="0">
              <a:solidFill>
                <a:schemeClr val="tx1"/>
              </a:solidFill>
              <a:effectLst/>
              <a:latin typeface="+mn-lt"/>
              <a:ea typeface="+mn-ea"/>
            </a:endParaRPr>
          </a:p>
          <a:p>
            <a:pPr lvl="4"/>
            <a:r>
              <a:rPr lang="en-US" dirty="0">
                <a:solidFill>
                  <a:schemeClr val="tx1"/>
                </a:solidFill>
                <a:effectLst/>
                <a:latin typeface="+mn-lt"/>
                <a:ea typeface="+mn-ea"/>
              </a:rPr>
              <a:t>Humans are freely choosing personal meaning of health situations. This meaning is co-created with the environment (which includes the nurse)</a:t>
            </a:r>
            <a:endParaRPr lang="en-CA" dirty="0">
              <a:solidFill>
                <a:schemeClr val="tx1"/>
              </a:solidFill>
              <a:effectLst/>
              <a:latin typeface="+mn-lt"/>
              <a:ea typeface="+mn-ea"/>
            </a:endParaRPr>
          </a:p>
          <a:p>
            <a:pPr lvl="3"/>
            <a:r>
              <a:rPr lang="en-US" sz="3200" dirty="0">
                <a:solidFill>
                  <a:schemeClr val="tx1"/>
                </a:solidFill>
                <a:effectLst/>
                <a:latin typeface="+mn-lt"/>
                <a:ea typeface="+mn-ea"/>
              </a:rPr>
              <a:t>Rhythmicity</a:t>
            </a:r>
            <a:endParaRPr lang="en-CA" sz="3200" dirty="0">
              <a:solidFill>
                <a:schemeClr val="tx1"/>
              </a:solidFill>
              <a:effectLst/>
              <a:latin typeface="+mn-lt"/>
              <a:ea typeface="+mn-ea"/>
            </a:endParaRPr>
          </a:p>
          <a:p>
            <a:pPr lvl="4"/>
            <a:r>
              <a:rPr lang="en-US" dirty="0">
                <a:solidFill>
                  <a:schemeClr val="tx1"/>
                </a:solidFill>
                <a:effectLst/>
                <a:latin typeface="+mn-lt"/>
                <a:ea typeface="+mn-ea"/>
              </a:rPr>
              <a:t>A mutual process of rhythmicity is being created with the individual, universe and the </a:t>
            </a:r>
            <a:r>
              <a:rPr lang="en-US" dirty="0" smtClean="0">
                <a:solidFill>
                  <a:schemeClr val="tx1"/>
                </a:solidFill>
                <a:effectLst/>
                <a:latin typeface="+mn-lt"/>
                <a:ea typeface="+mn-ea"/>
              </a:rPr>
              <a:t>environment</a:t>
            </a:r>
            <a:endParaRPr lang="en-CA" dirty="0">
              <a:solidFill>
                <a:schemeClr val="tx1"/>
              </a:solidFill>
              <a:effectLst/>
              <a:latin typeface="+mn-lt"/>
              <a:ea typeface="+mn-ea"/>
            </a:endParaRPr>
          </a:p>
          <a:p>
            <a:pPr lvl="3"/>
            <a:r>
              <a:rPr lang="en-US" sz="3200" dirty="0">
                <a:solidFill>
                  <a:schemeClr val="tx1"/>
                </a:solidFill>
                <a:effectLst/>
                <a:latin typeface="+mn-lt"/>
                <a:ea typeface="+mn-ea"/>
              </a:rPr>
              <a:t>Transcendence</a:t>
            </a:r>
            <a:endParaRPr lang="en-CA" sz="3200" dirty="0">
              <a:solidFill>
                <a:schemeClr val="tx1"/>
              </a:solidFill>
              <a:effectLst/>
              <a:latin typeface="+mn-lt"/>
              <a:ea typeface="+mn-ea"/>
            </a:endParaRPr>
          </a:p>
          <a:p>
            <a:pPr lvl="4"/>
            <a:r>
              <a:rPr lang="en-US" dirty="0">
                <a:solidFill>
                  <a:schemeClr val="tx1"/>
                </a:solidFill>
                <a:effectLst/>
                <a:latin typeface="+mn-lt"/>
                <a:ea typeface="+mn-ea"/>
              </a:rPr>
              <a:t>Is an ongoing experience of transformation, happening at many levels and has </a:t>
            </a:r>
            <a:r>
              <a:rPr lang="en-US" dirty="0" smtClean="0">
                <a:solidFill>
                  <a:schemeClr val="tx1"/>
                </a:solidFill>
                <a:effectLst/>
                <a:latin typeface="+mn-lt"/>
                <a:ea typeface="+mn-ea"/>
              </a:rPr>
              <a:t>myriad </a:t>
            </a:r>
            <a:r>
              <a:rPr lang="en-US" dirty="0">
                <a:solidFill>
                  <a:schemeClr val="tx1"/>
                </a:solidFill>
                <a:effectLst/>
                <a:latin typeface="+mn-lt"/>
                <a:ea typeface="+mn-ea"/>
              </a:rPr>
              <a:t>possibilities for outcomes</a:t>
            </a:r>
            <a:endParaRPr lang="en-CA" dirty="0">
              <a:solidFill>
                <a:schemeClr val="tx1"/>
              </a:solidFill>
              <a:effectLst/>
              <a:latin typeface="+mn-lt"/>
              <a:ea typeface="+mn-ea"/>
            </a:endParaRP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Unknown-4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15" y="1157422"/>
            <a:ext cx="3443012" cy="48868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83674" y="6269194"/>
            <a:ext cx="2025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CA" sz="1000" dirty="0"/>
              <a:t>Humanbecoming.org (2019)</a:t>
            </a:r>
            <a:endParaRPr lang="en-CA" sz="1000" dirty="0" smtClean="0">
              <a:effectLst/>
            </a:endParaRPr>
          </a:p>
          <a:p>
            <a:endParaRPr lang="en-US" sz="1000" dirty="0"/>
          </a:p>
        </p:txBody>
      </p:sp>
      <p:pic>
        <p:nvPicPr>
          <p:cNvPr id="10" name="Sound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83008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8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Differences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Interpersonal</a:t>
            </a:r>
            <a:r>
              <a:rPr lang="en-US" baseline="0" dirty="0" smtClean="0"/>
              <a:t> Relational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Middle range theory, applicable to direct nursing care</a:t>
            </a:r>
          </a:p>
          <a:p>
            <a:r>
              <a:rPr lang="en-US" dirty="0" smtClean="0"/>
              <a:t>Quantifiable and comparable to other nursing theories</a:t>
            </a:r>
          </a:p>
          <a:p>
            <a:r>
              <a:rPr lang="en-US" dirty="0" smtClean="0"/>
              <a:t>Is linear in that phases take place in sequence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Humanbecoming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Middle range theory, however abstract, difficult to apply to acute or critical care</a:t>
            </a:r>
          </a:p>
          <a:p>
            <a:r>
              <a:rPr lang="en-US" dirty="0" smtClean="0"/>
              <a:t>Difficult to compare because it is based on lived experience</a:t>
            </a:r>
          </a:p>
          <a:p>
            <a:r>
              <a:rPr lang="en-US" dirty="0" smtClean="0"/>
              <a:t>Is evolutionary in that it flows depending on the individual’s experience </a:t>
            </a:r>
            <a:endParaRPr lang="en-US" dirty="0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2360" y="573325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10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Similarities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Both theories are patient centered and are designed to honour the desires, needs and experiences of the individual</a:t>
            </a:r>
          </a:p>
          <a:p>
            <a:r>
              <a:rPr lang="en-US" dirty="0" smtClean="0"/>
              <a:t>The theories capture the importance of autonomy and phenomenology of the patient or individual</a:t>
            </a:r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63372" y="557855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40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1200" dirty="0" smtClean="0">
              <a:solidFill>
                <a:schemeClr val="tx1"/>
              </a:solidFill>
              <a:effectLst/>
            </a:endParaRPr>
          </a:p>
          <a:p>
            <a:pPr marL="0" indent="0">
              <a:buNone/>
            </a:pPr>
            <a:endParaRPr lang="en-CA" sz="1200" dirty="0" smtClean="0">
              <a:solidFill>
                <a:schemeClr val="tx1"/>
              </a:solidFill>
              <a:effectLst/>
            </a:endParaRPr>
          </a:p>
          <a:p>
            <a:pPr marL="0" indent="0">
              <a:buNone/>
            </a:pPr>
            <a:r>
              <a:rPr lang="en-CA" sz="1200" dirty="0">
                <a:effectLst/>
              </a:rPr>
              <a:t>Canadian Nurses’ Association. (2017). Code of Ethics.  Retrieved June 29, 2019 https://</a:t>
            </a:r>
            <a:r>
              <a:rPr lang="en-CA" sz="1200" dirty="0" err="1">
                <a:effectLst/>
              </a:rPr>
              <a:t>www.cna-aiic.ca</a:t>
            </a:r>
            <a:r>
              <a:rPr lang="en-CA" sz="1200" dirty="0">
                <a:effectLst/>
              </a:rPr>
              <a:t>/~/media/</a:t>
            </a:r>
            <a:r>
              <a:rPr lang="en-CA" sz="1200" dirty="0" err="1">
                <a:effectLst/>
              </a:rPr>
              <a:t>cna</a:t>
            </a:r>
            <a:r>
              <a:rPr lang="en-CA" sz="1200" dirty="0">
                <a:effectLst/>
              </a:rPr>
              <a:t>/page-content/</a:t>
            </a:r>
            <a:r>
              <a:rPr lang="en-CA" sz="1200" dirty="0" err="1">
                <a:effectLst/>
              </a:rPr>
              <a:t>pdf</a:t>
            </a:r>
            <a:r>
              <a:rPr lang="en-CA" sz="1200" dirty="0">
                <a:effectLst/>
              </a:rPr>
              <a:t>-en/code-of-ethics-2017-edition-secure-interactive.pdf?la=en</a:t>
            </a:r>
          </a:p>
          <a:p>
            <a:pPr marL="0" indent="0">
              <a:buNone/>
            </a:pPr>
            <a:r>
              <a:rPr lang="en-US" sz="1200" dirty="0" err="1">
                <a:effectLst/>
              </a:rPr>
              <a:t>Bredow</a:t>
            </a:r>
            <a:r>
              <a:rPr lang="en-US" sz="1200" dirty="0">
                <a:effectLst/>
              </a:rPr>
              <a:t>, T. &amp; Peterson, S. (2009).  Middle range theories: application to nursing research. </a:t>
            </a:r>
            <a:r>
              <a:rPr lang="en-US" sz="1200" dirty="0" err="1">
                <a:effectLst/>
              </a:rPr>
              <a:t>Lippncott</a:t>
            </a:r>
            <a:r>
              <a:rPr lang="en-US" sz="1200" dirty="0">
                <a:effectLst/>
              </a:rPr>
              <a:t> Williams &amp; Wilkins.</a:t>
            </a:r>
            <a:r>
              <a:rPr lang="en-CA" sz="1200" dirty="0" err="1">
                <a:effectLst/>
              </a:rPr>
              <a:t>Philiadelphia</a:t>
            </a:r>
            <a:endParaRPr lang="en-CA" sz="1200" dirty="0">
              <a:effectLst/>
            </a:endParaRPr>
          </a:p>
          <a:p>
            <a:pPr marL="0" indent="0">
              <a:buNone/>
            </a:pPr>
            <a:r>
              <a:rPr lang="en-CA" sz="1200" dirty="0" err="1">
                <a:effectLst/>
              </a:rPr>
              <a:t>Fernandes</a:t>
            </a:r>
            <a:r>
              <a:rPr lang="en-CA" sz="1200" dirty="0">
                <a:effectLst/>
              </a:rPr>
              <a:t>, S. &amp; Naidu, S. (2017). Promoting Participation in Self Care Management among Patients with Diabetes Mellitus: An Application of Peplau's Theory of Interpersonal Relationships. </a:t>
            </a:r>
            <a:r>
              <a:rPr lang="en-CA" sz="1200" i="1" dirty="0">
                <a:effectLst/>
              </a:rPr>
              <a:t> International Journal of Nursing Education. </a:t>
            </a:r>
            <a:r>
              <a:rPr lang="en-CA" sz="1200" dirty="0">
                <a:effectLst/>
              </a:rPr>
              <a:t>9, 129-134.</a:t>
            </a:r>
          </a:p>
          <a:p>
            <a:pPr marL="0" indent="0">
              <a:buNone/>
            </a:pPr>
            <a:r>
              <a:rPr lang="en-CA" sz="1200" dirty="0" err="1">
                <a:effectLst/>
              </a:rPr>
              <a:t>Hochberger</a:t>
            </a:r>
            <a:r>
              <a:rPr lang="en-CA" sz="1200" dirty="0">
                <a:effectLst/>
              </a:rPr>
              <a:t>, J. M.  &amp; </a:t>
            </a:r>
            <a:r>
              <a:rPr lang="en-CA" sz="1200" dirty="0" err="1">
                <a:effectLst/>
              </a:rPr>
              <a:t>Lingham</a:t>
            </a:r>
            <a:r>
              <a:rPr lang="en-CA" sz="1200" dirty="0">
                <a:effectLst/>
              </a:rPr>
              <a:t>, B. (2017).  </a:t>
            </a:r>
            <a:r>
              <a:rPr lang="en-US" sz="1200" dirty="0">
                <a:effectLst/>
              </a:rPr>
              <a:t>Utilizing </a:t>
            </a:r>
            <a:r>
              <a:rPr lang="en-US" sz="1200" dirty="0" err="1">
                <a:effectLst/>
              </a:rPr>
              <a:t>Peplau's</a:t>
            </a:r>
            <a:r>
              <a:rPr lang="en-US" sz="1200" dirty="0">
                <a:effectLst/>
              </a:rPr>
              <a:t> interpersonal approach to facilitate medication self-management for psychiatric patients</a:t>
            </a:r>
            <a:r>
              <a:rPr lang="en-US" sz="1200" i="1" dirty="0">
                <a:effectLst/>
              </a:rPr>
              <a:t>. Archives of Psychiatric Nursing</a:t>
            </a:r>
            <a:r>
              <a:rPr lang="en-US" sz="1200" dirty="0">
                <a:effectLst/>
              </a:rPr>
              <a:t>, 31, 122-124.</a:t>
            </a:r>
            <a:endParaRPr lang="en-CA" sz="1200" dirty="0">
              <a:effectLst/>
            </a:endParaRPr>
          </a:p>
          <a:p>
            <a:pPr marL="0" indent="0">
              <a:buNone/>
            </a:pPr>
            <a:r>
              <a:rPr lang="en-US" sz="1200" dirty="0" err="1">
                <a:effectLst/>
              </a:rPr>
              <a:t>Nursingtheory</a:t>
            </a:r>
            <a:r>
              <a:rPr lang="en-US" sz="1200" dirty="0">
                <a:effectLst/>
              </a:rPr>
              <a:t>. org  (2019).  Retrieved from http://</a:t>
            </a:r>
            <a:r>
              <a:rPr lang="en-US" sz="1200" dirty="0" err="1">
                <a:effectLst/>
              </a:rPr>
              <a:t>www.nursing-theory.org</a:t>
            </a:r>
            <a:r>
              <a:rPr lang="en-US" sz="1200" dirty="0">
                <a:effectLst/>
              </a:rPr>
              <a:t> Accessed June 21 2019.</a:t>
            </a:r>
            <a:endParaRPr lang="en-CA" sz="1200" dirty="0">
              <a:effectLst/>
            </a:endParaRPr>
          </a:p>
          <a:p>
            <a:pPr marL="0" indent="0">
              <a:buNone/>
            </a:pPr>
            <a:r>
              <a:rPr lang="en-US" sz="1200" dirty="0">
                <a:effectLst/>
              </a:rPr>
              <a:t>Peplau, H. (1952). Interpersonal relations in nursing: a conceptual framework of reference for psychodynamic nursing. New York. G.P Putman. </a:t>
            </a:r>
            <a:endParaRPr lang="en-CA" sz="1200" dirty="0">
              <a:effectLst/>
            </a:endParaRPr>
          </a:p>
          <a:p>
            <a:pPr marL="0" indent="0">
              <a:buNone/>
            </a:pPr>
            <a:r>
              <a:rPr lang="en-US" sz="1200" dirty="0" err="1">
                <a:effectLst/>
              </a:rPr>
              <a:t>Sisler</a:t>
            </a:r>
            <a:r>
              <a:rPr lang="en-US" sz="1200" dirty="0">
                <a:effectLst/>
              </a:rPr>
              <a:t>, L. (2016, September 19). </a:t>
            </a:r>
            <a:r>
              <a:rPr lang="en-US" sz="1200" dirty="0" err="1">
                <a:effectLst/>
              </a:rPr>
              <a:t>Hildergar</a:t>
            </a:r>
            <a:r>
              <a:rPr lang="en-US" sz="1200" dirty="0">
                <a:effectLst/>
              </a:rPr>
              <a:t> Peplau Theory. Retrieved from https://</a:t>
            </a:r>
            <a:r>
              <a:rPr lang="en-US" sz="1200" dirty="0" err="1">
                <a:effectLst/>
              </a:rPr>
              <a:t>www.youtube.com</a:t>
            </a:r>
            <a:r>
              <a:rPr lang="en-US" sz="1200" dirty="0">
                <a:effectLst/>
              </a:rPr>
              <a:t>/</a:t>
            </a:r>
            <a:r>
              <a:rPr lang="en-US" sz="1200" dirty="0" err="1">
                <a:effectLst/>
              </a:rPr>
              <a:t>watch?v</a:t>
            </a:r>
            <a:r>
              <a:rPr lang="en-US" sz="1200" dirty="0">
                <a:effectLst/>
              </a:rPr>
              <a:t>=4Qon7nD3ISY</a:t>
            </a:r>
            <a:endParaRPr lang="en-CA" sz="1200" dirty="0">
              <a:effectLst/>
            </a:endParaRPr>
          </a:p>
          <a:p>
            <a:pPr marL="0" indent="0">
              <a:buNone/>
            </a:pPr>
            <a:r>
              <a:rPr lang="en-US" sz="1200" dirty="0" err="1">
                <a:effectLst/>
              </a:rPr>
              <a:t>Ursel</a:t>
            </a:r>
            <a:r>
              <a:rPr lang="en-US" sz="1200" dirty="0">
                <a:effectLst/>
              </a:rPr>
              <a:t>, K. (2015). Theory to practice: the </a:t>
            </a:r>
            <a:r>
              <a:rPr lang="en-US" sz="1200" dirty="0" err="1">
                <a:effectLst/>
              </a:rPr>
              <a:t>humanbecoming</a:t>
            </a:r>
            <a:r>
              <a:rPr lang="en-US" sz="1200" dirty="0">
                <a:effectLst/>
              </a:rPr>
              <a:t> leading-following model. </a:t>
            </a:r>
            <a:r>
              <a:rPr lang="en-US" sz="1200" i="1" dirty="0">
                <a:effectLst/>
              </a:rPr>
              <a:t>Nursing Science Quarterly. </a:t>
            </a:r>
            <a:r>
              <a:rPr lang="en-US" sz="1200" dirty="0">
                <a:effectLst/>
              </a:rPr>
              <a:t>28, 28-33, </a:t>
            </a:r>
            <a:r>
              <a:rPr lang="en-US" sz="1200" dirty="0" err="1">
                <a:effectLst/>
              </a:rPr>
              <a:t>doi</a:t>
            </a:r>
            <a:r>
              <a:rPr lang="en-US" sz="1200" dirty="0">
                <a:effectLst/>
              </a:rPr>
              <a:t>: </a:t>
            </a:r>
            <a:r>
              <a:rPr lang="en-CA" sz="1200" dirty="0">
                <a:effectLst/>
              </a:rPr>
              <a:t>10.1177/0894318414558618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82428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of Two Nursing Theories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2654270"/>
          </a:xfrm>
        </p:spPr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Hildegard Peplau</a:t>
            </a:r>
          </a:p>
          <a:p>
            <a:pPr marL="0" indent="0" algn="ctr">
              <a:buNone/>
            </a:pPr>
            <a:r>
              <a:rPr lang="en-US" dirty="0" smtClean="0"/>
              <a:t>Theory of Interpersonal Relational Practice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2654270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Rosemarie Rizzo Parse</a:t>
            </a:r>
          </a:p>
          <a:p>
            <a:pPr marL="0" indent="0" algn="ctr">
              <a:buNone/>
            </a:pPr>
            <a:r>
              <a:rPr lang="en-US" dirty="0" smtClean="0"/>
              <a:t>Theory of Humanbecoming</a:t>
            </a:r>
            <a:endParaRPr lang="en-US" dirty="0"/>
          </a:p>
        </p:txBody>
      </p:sp>
      <p:pic>
        <p:nvPicPr>
          <p:cNvPr id="5" name="Picture 4" descr="Unknown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190" y="4186094"/>
            <a:ext cx="1803380" cy="2251982"/>
          </a:xfrm>
          <a:prstGeom prst="rect">
            <a:avLst/>
          </a:prstGeom>
        </p:spPr>
      </p:pic>
      <p:pic>
        <p:nvPicPr>
          <p:cNvPr id="6" name="Picture 5" descr="Unknown-2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992" y="4178694"/>
            <a:ext cx="2286000" cy="2286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54062" y="6396335"/>
            <a:ext cx="27653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Image retrieved from https://</a:t>
            </a:r>
            <a:r>
              <a:rPr lang="en-US" sz="1000" dirty="0" err="1" smtClean="0"/>
              <a:t>upclosed.com</a:t>
            </a:r>
            <a:r>
              <a:rPr lang="en-US" sz="1000" dirty="0" smtClean="0"/>
              <a:t>/people/</a:t>
            </a:r>
            <a:r>
              <a:rPr lang="en-US" sz="1000" dirty="0" err="1" smtClean="0"/>
              <a:t>hildegard-peplau</a:t>
            </a:r>
            <a:r>
              <a:rPr lang="en-US" sz="1000" dirty="0" smtClean="0"/>
              <a:t>/</a:t>
            </a:r>
            <a:endParaRPr lang="en-US" sz="1000" dirty="0"/>
          </a:p>
        </p:txBody>
      </p:sp>
      <p:sp>
        <p:nvSpPr>
          <p:cNvPr id="9" name="TextBox 8"/>
          <p:cNvSpPr txBox="1"/>
          <p:nvPr/>
        </p:nvSpPr>
        <p:spPr>
          <a:xfrm>
            <a:off x="5739646" y="6429996"/>
            <a:ext cx="270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Image retrieved from: https://</a:t>
            </a:r>
            <a:r>
              <a:rPr lang="en-US" sz="1000" dirty="0" err="1" smtClean="0"/>
              <a:t>www.humanbecoming.org</a:t>
            </a:r>
            <a:r>
              <a:rPr lang="en-US" sz="1000" dirty="0" smtClean="0"/>
              <a:t>/</a:t>
            </a:r>
            <a:r>
              <a:rPr lang="en-US" sz="1000" dirty="0" err="1" smtClean="0"/>
              <a:t>rosemarie</a:t>
            </a:r>
            <a:r>
              <a:rPr lang="en-US" sz="1000" dirty="0" smtClean="0"/>
              <a:t>-</a:t>
            </a:r>
            <a:r>
              <a:rPr lang="en-US" sz="1000" dirty="0" err="1" smtClean="0"/>
              <a:t>rizzo</a:t>
            </a:r>
            <a:r>
              <a:rPr lang="en-US" sz="1000" dirty="0" smtClean="0"/>
              <a:t>-parse</a:t>
            </a:r>
            <a:endParaRPr lang="en-US" sz="1000" dirty="0"/>
          </a:p>
        </p:txBody>
      </p:sp>
      <p:pic>
        <p:nvPicPr>
          <p:cNvPr id="10" name="Sound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31200" y="593219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85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Theory of Interpersonal Relational Practice (IRP)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67822"/>
            <a:ext cx="8229600" cy="4228178"/>
          </a:xfrm>
        </p:spPr>
        <p:txBody>
          <a:bodyPr/>
          <a:lstStyle/>
          <a:p>
            <a:pPr marL="0" indent="0" algn="ctr">
              <a:buNone/>
            </a:pPr>
            <a:r>
              <a:rPr lang="en-CA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</a:t>
            </a:r>
            <a:r>
              <a:rPr lang="en-CA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theory was developed and presented in </a:t>
            </a:r>
            <a:r>
              <a:rPr lang="en-CA" dirty="0" smtClean="0">
                <a:effectLst/>
              </a:rPr>
              <a:t>P</a:t>
            </a:r>
            <a:r>
              <a:rPr lang="en-CA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eplau’s book </a:t>
            </a:r>
            <a:r>
              <a:rPr lang="en-CA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Theory of Interpersonal Relations in 1952.  It is considered a middle range </a:t>
            </a:r>
            <a:r>
              <a:rPr lang="en-CA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theory, as it is more concrete in its application. </a:t>
            </a:r>
            <a:r>
              <a:rPr lang="en-CA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theory </a:t>
            </a:r>
            <a:r>
              <a:rPr lang="en-CA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 </a:t>
            </a:r>
            <a:r>
              <a:rPr lang="en-CA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influenced </a:t>
            </a:r>
            <a:r>
              <a:rPr lang="en-CA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philosophers and medical professionals </a:t>
            </a:r>
            <a:r>
              <a:rPr lang="en-CA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Henry Stack Sulivan, Percival Symonds, Abraham Maslow, and Neal Elger Miller. </a:t>
            </a:r>
            <a:endParaRPr lang="en-CA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 algn="ctr">
              <a:buNone/>
            </a:pPr>
            <a:endParaRPr lang="en-US" sz="10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endParaRPr lang="en-US" sz="10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lang="en-US" sz="10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0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Bredow</a:t>
            </a:r>
            <a:r>
              <a:rPr lang="en-US" sz="10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T. Peterson, S., 2009)</a:t>
            </a:r>
            <a:endParaRPr lang="en-US" sz="10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 algn="ctr">
              <a:buNone/>
            </a:pPr>
            <a:r>
              <a:rPr lang="en-US" sz="1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Nursingtheory</a:t>
            </a:r>
            <a:r>
              <a:rPr lang="en-US" sz="1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Org,  </a:t>
            </a:r>
            <a:r>
              <a:rPr lang="en-US" sz="1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2019) </a:t>
            </a:r>
          </a:p>
          <a:p>
            <a:pPr marL="0" indent="0" algn="ctr">
              <a:buNone/>
            </a:pPr>
            <a:endParaRPr lang="en-CA" sz="10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 algn="ctr">
              <a:buNone/>
            </a:pPr>
            <a:endParaRPr lang="en-CA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43810" y="581964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39204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Premise of IRP theory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CA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 algn="ctr">
              <a:buNone/>
            </a:pPr>
            <a:r>
              <a:rPr lang="en-CA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en-CA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theory </a:t>
            </a:r>
            <a:r>
              <a:rPr lang="en-CA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psychodynamic </a:t>
            </a:r>
            <a:r>
              <a:rPr lang="en-CA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nursing is to help the patient </a:t>
            </a:r>
            <a:r>
              <a:rPr lang="en-CA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 </a:t>
            </a:r>
            <a:r>
              <a:rPr lang="en-CA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understanding of their health needs and work in </a:t>
            </a:r>
            <a:r>
              <a:rPr lang="en-CA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collaboration with the nurse </a:t>
            </a:r>
            <a:r>
              <a:rPr lang="en-CA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address a common goal. The nurse and client work together to become more knowledgeable about </a:t>
            </a:r>
            <a:r>
              <a:rPr lang="en-CA" dirty="0" smtClean="0">
                <a:effectLst/>
              </a:rPr>
              <a:t>t</a:t>
            </a:r>
            <a:r>
              <a:rPr lang="en-CA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 </a:t>
            </a:r>
            <a:r>
              <a:rPr lang="en-CA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care process. </a:t>
            </a:r>
            <a:endParaRPr lang="en-CA" dirty="0">
              <a:effectLst/>
            </a:endParaRPr>
          </a:p>
          <a:p>
            <a:pPr marL="0" indent="0" algn="ctr">
              <a:buNone/>
            </a:pPr>
            <a:endParaRPr lang="en-CA" sz="1000" dirty="0" smtClean="0">
              <a:solidFill>
                <a:schemeClr val="tx1"/>
              </a:solidFill>
              <a:effectLst/>
            </a:endParaRPr>
          </a:p>
          <a:p>
            <a:pPr marL="0" indent="0" algn="ctr">
              <a:buNone/>
            </a:pPr>
            <a:r>
              <a:rPr lang="en-CA" sz="1000" dirty="0" smtClean="0">
                <a:solidFill>
                  <a:schemeClr val="tx1"/>
                </a:solidFill>
                <a:effectLst/>
              </a:rPr>
              <a:t>(</a:t>
            </a:r>
            <a:r>
              <a:rPr lang="en-CA" sz="1000" dirty="0" err="1" smtClean="0">
                <a:solidFill>
                  <a:schemeClr val="tx1"/>
                </a:solidFill>
                <a:effectLst/>
              </a:rPr>
              <a:t>Nursingtheory</a:t>
            </a:r>
            <a:r>
              <a:rPr lang="en-CA" sz="1000" dirty="0" err="1" smtClean="0">
                <a:effectLst/>
              </a:rPr>
              <a:t>.org</a:t>
            </a:r>
            <a:r>
              <a:rPr lang="en-CA" sz="1000" dirty="0" smtClean="0">
                <a:effectLst/>
              </a:rPr>
              <a:t>, </a:t>
            </a:r>
            <a:r>
              <a:rPr lang="en-CA" sz="1000" dirty="0" smtClean="0">
                <a:solidFill>
                  <a:schemeClr val="tx1"/>
                </a:solidFill>
                <a:effectLst/>
              </a:rPr>
              <a:t>2019) </a:t>
            </a:r>
            <a:endParaRPr lang="en-CA" sz="1000" dirty="0" smtClean="0">
              <a:effectLst/>
            </a:endParaRPr>
          </a:p>
          <a:p>
            <a:pPr marL="0" indent="0" algn="ctr">
              <a:buNone/>
            </a:pPr>
            <a:endParaRPr lang="en-CA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95562" y="578752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546361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Six </a:t>
            </a:r>
            <a:r>
              <a:rPr lang="en-US" dirty="0"/>
              <a:t>C</a:t>
            </a:r>
            <a:r>
              <a:rPr lang="en-US" dirty="0" smtClean="0"/>
              <a:t>ommon Roles of the Nurse in IRP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n-US" sz="3600" dirty="0" smtClean="0"/>
          </a:p>
          <a:p>
            <a:pPr marL="0" indent="0" algn="ctr">
              <a:buNone/>
            </a:pPr>
            <a:r>
              <a:rPr lang="en-US" sz="3200" dirty="0" smtClean="0"/>
              <a:t>Peplau acknowledges that the nurse is not limited to these roles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483648" y="5979854"/>
            <a:ext cx="24949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>
                <a:solidFill>
                  <a:schemeClr val="tx1"/>
                </a:solidFill>
                <a:effectLst/>
              </a:rPr>
              <a:t>(Nursingtheory</a:t>
            </a:r>
            <a:r>
              <a:rPr lang="en-CA" dirty="0" smtClean="0">
                <a:effectLst/>
              </a:rPr>
              <a:t>.org, </a:t>
            </a:r>
            <a:r>
              <a:rPr lang="en-CA" dirty="0" smtClean="0">
                <a:solidFill>
                  <a:schemeClr val="tx1"/>
                </a:solidFill>
                <a:effectLst/>
              </a:rPr>
              <a:t>2019) </a:t>
            </a:r>
            <a:endParaRPr lang="en-CA" dirty="0" smtClean="0">
              <a:effectLst/>
            </a:endParaRPr>
          </a:p>
          <a:p>
            <a:endParaRPr lang="en-US" sz="1000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Stranger</a:t>
            </a:r>
          </a:p>
          <a:p>
            <a:r>
              <a:rPr lang="en-US" dirty="0" smtClean="0"/>
              <a:t>Teacher</a:t>
            </a:r>
          </a:p>
          <a:p>
            <a:r>
              <a:rPr lang="en-US" dirty="0" smtClean="0"/>
              <a:t>Resource person</a:t>
            </a:r>
          </a:p>
          <a:p>
            <a:r>
              <a:rPr lang="en-US" dirty="0" smtClean="0"/>
              <a:t>Counselor </a:t>
            </a:r>
          </a:p>
          <a:p>
            <a:r>
              <a:rPr lang="en-US" dirty="0" smtClean="0"/>
              <a:t>Surrogate</a:t>
            </a:r>
          </a:p>
          <a:p>
            <a:r>
              <a:rPr lang="en-US" dirty="0" smtClean="0"/>
              <a:t>Leader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935710" y="6012044"/>
            <a:ext cx="2106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Sisler, Lindsay, (2016)</a:t>
            </a:r>
            <a:endParaRPr lang="en-US" dirty="0"/>
          </a:p>
        </p:txBody>
      </p:sp>
      <p:pic>
        <p:nvPicPr>
          <p:cNvPr id="12" name="Sound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08116" y="57392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9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3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44092" y="224800"/>
            <a:ext cx="7909242" cy="1143000"/>
          </a:xfrm>
        </p:spPr>
        <p:txBody>
          <a:bodyPr/>
          <a:lstStyle/>
          <a:p>
            <a:r>
              <a:rPr lang="en-US" dirty="0" smtClean="0"/>
              <a:t>Sequential Phases IRP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95158" y="4208812"/>
            <a:ext cx="3072960" cy="173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78082" y="1693478"/>
            <a:ext cx="3072960" cy="173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04604" y="4358218"/>
            <a:ext cx="3072960" cy="173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78338" y="2281186"/>
            <a:ext cx="72206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CA" sz="2400" dirty="0"/>
              <a:t>Orientation</a:t>
            </a:r>
          </a:p>
          <a:p>
            <a:pPr lvl="2"/>
            <a:r>
              <a:rPr lang="en-CA" sz="2400" dirty="0"/>
              <a:t>This phase starts with the introduction of the nurse and patient, previous strangers now in a therapeutic relationship to assist the </a:t>
            </a:r>
            <a:r>
              <a:rPr lang="en-CA" sz="2400" dirty="0" smtClean="0"/>
              <a:t>patient. </a:t>
            </a:r>
            <a:r>
              <a:rPr lang="en-CA" sz="2400" dirty="0"/>
              <a:t>This is the assessment phase in which the nurse </a:t>
            </a:r>
            <a:r>
              <a:rPr lang="en-CA" sz="2400" dirty="0" smtClean="0"/>
              <a:t>begins </a:t>
            </a:r>
            <a:r>
              <a:rPr lang="en-CA" sz="2400" dirty="0"/>
              <a:t>to develop understanding of the </a:t>
            </a:r>
            <a:r>
              <a:rPr lang="en-CA" sz="2400" dirty="0" smtClean="0"/>
              <a:t>patient's’ </a:t>
            </a:r>
            <a:r>
              <a:rPr lang="en-CA" sz="2400" dirty="0"/>
              <a:t>health and situation</a:t>
            </a:r>
          </a:p>
        </p:txBody>
      </p:sp>
      <p:pic>
        <p:nvPicPr>
          <p:cNvPr id="13" name="Picture 12" descr="ngogeomapcancl_1024x1024.jpg"/>
          <p:cNvPicPr>
            <a:picLocks noChangeAspect="1"/>
          </p:cNvPicPr>
          <p:nvPr/>
        </p:nvPicPr>
        <p:blipFill>
          <a:blip r:embed="rId4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60" y="1253844"/>
            <a:ext cx="7813586" cy="526710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4" name="TextBox 13"/>
          <p:cNvSpPr txBox="1"/>
          <p:nvPr/>
        </p:nvSpPr>
        <p:spPr>
          <a:xfrm>
            <a:off x="5290831" y="6204962"/>
            <a:ext cx="24949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>
                <a:solidFill>
                  <a:schemeClr val="tx1"/>
                </a:solidFill>
                <a:effectLst/>
              </a:rPr>
              <a:t>(Nursingtheory</a:t>
            </a:r>
            <a:r>
              <a:rPr lang="en-CA" dirty="0" smtClean="0">
                <a:effectLst/>
              </a:rPr>
              <a:t>.org, </a:t>
            </a:r>
            <a:r>
              <a:rPr lang="en-CA" dirty="0" smtClean="0">
                <a:solidFill>
                  <a:schemeClr val="tx1"/>
                </a:solidFill>
                <a:effectLst/>
              </a:rPr>
              <a:t>2019) </a:t>
            </a:r>
            <a:endParaRPr lang="en-CA" dirty="0" smtClean="0">
              <a:effectLst/>
            </a:endParaRPr>
          </a:p>
          <a:p>
            <a:endParaRPr lang="en-US" dirty="0"/>
          </a:p>
        </p:txBody>
      </p:sp>
      <p:pic>
        <p:nvPicPr>
          <p:cNvPr id="16" name="Sound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50818" y="567497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9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9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50656" y="2397292"/>
            <a:ext cx="490057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CA" sz="2400" dirty="0"/>
              <a:t>Identification</a:t>
            </a:r>
          </a:p>
          <a:p>
            <a:pPr lvl="2"/>
            <a:r>
              <a:rPr lang="en-CA" sz="2400" dirty="0"/>
              <a:t>The appropriate </a:t>
            </a:r>
            <a:r>
              <a:rPr lang="en-CA" sz="2400" dirty="0" smtClean="0"/>
              <a:t>assistance </a:t>
            </a:r>
            <a:r>
              <a:rPr lang="en-CA" sz="2400" dirty="0"/>
              <a:t>is determined with the help of the nurse-patient relationship. The patient feels a sense of belonging, </a:t>
            </a:r>
            <a:r>
              <a:rPr lang="en-CA" sz="2400" dirty="0" smtClean="0"/>
              <a:t>elements </a:t>
            </a:r>
            <a:r>
              <a:rPr lang="en-CA" sz="2400" dirty="0"/>
              <a:t>of trust are established and a nursing care plan is often developed.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644092" y="224800"/>
            <a:ext cx="790924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ＭＳ Ｐゴシック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ＭＳ Ｐゴシック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ＭＳ Ｐゴシック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ＭＳ Ｐゴシック" charset="0"/>
              </a:defRPr>
            </a:lvl9pPr>
          </a:lstStyle>
          <a:p>
            <a:r>
              <a:rPr lang="en-US" dirty="0" smtClean="0"/>
              <a:t>Sequential Phases IRP</a:t>
            </a:r>
            <a:endParaRPr lang="en-US" dirty="0"/>
          </a:p>
        </p:txBody>
      </p:sp>
      <p:pic>
        <p:nvPicPr>
          <p:cNvPr id="6" name="Picture 5" descr="images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52" y="2747016"/>
            <a:ext cx="3048000" cy="2476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49312" y="6060292"/>
            <a:ext cx="24949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>
                <a:solidFill>
                  <a:schemeClr val="tx1"/>
                </a:solidFill>
                <a:effectLst/>
              </a:rPr>
              <a:t>(Nursingtheory</a:t>
            </a:r>
            <a:r>
              <a:rPr lang="en-CA" dirty="0" smtClean="0">
                <a:effectLst/>
              </a:rPr>
              <a:t>.org, </a:t>
            </a:r>
            <a:r>
              <a:rPr lang="en-CA" dirty="0" smtClean="0">
                <a:solidFill>
                  <a:schemeClr val="tx1"/>
                </a:solidFill>
                <a:effectLst/>
              </a:rPr>
              <a:t>2019) </a:t>
            </a:r>
            <a:endParaRPr lang="en-CA" dirty="0" smtClean="0">
              <a:effectLst/>
            </a:endParaRPr>
          </a:p>
          <a:p>
            <a:endParaRPr lang="en-US" dirty="0"/>
          </a:p>
        </p:txBody>
      </p:sp>
      <p:pic>
        <p:nvPicPr>
          <p:cNvPr id="8" name="Sound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56290" y="581964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80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2274838"/>
            <a:ext cx="546326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CA" sz="2400" dirty="0"/>
              <a:t>Exploitation</a:t>
            </a:r>
          </a:p>
          <a:p>
            <a:pPr lvl="2"/>
            <a:r>
              <a:rPr lang="en-CA" sz="2400" dirty="0" smtClean="0"/>
              <a:t>During this </a:t>
            </a:r>
            <a:r>
              <a:rPr lang="en-CA" sz="2400" dirty="0"/>
              <a:t>phase the nurse and patient look at problem-solving options. The therapeutic relationship allows the patient to be in partnership to address </a:t>
            </a:r>
            <a:r>
              <a:rPr lang="en-CA" sz="2400" dirty="0" smtClean="0"/>
              <a:t>health </a:t>
            </a:r>
            <a:r>
              <a:rPr lang="en-CA" sz="2400" dirty="0"/>
              <a:t>issues. This is the implementation of the nursing care-plan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644092" y="224800"/>
            <a:ext cx="790924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ＭＳ Ｐゴシック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ＭＳ Ｐゴシック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ＭＳ Ｐゴシック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ＭＳ Ｐゴシック" charset="0"/>
              </a:defRPr>
            </a:lvl9pPr>
          </a:lstStyle>
          <a:p>
            <a:r>
              <a:rPr lang="en-US" dirty="0" smtClean="0"/>
              <a:t>Sequential Phases IRP</a:t>
            </a:r>
            <a:endParaRPr lang="en-US" dirty="0"/>
          </a:p>
        </p:txBody>
      </p:sp>
      <p:pic>
        <p:nvPicPr>
          <p:cNvPr id="4" name="Picture 3" descr="images-1.jpeg"/>
          <p:cNvPicPr>
            <a:picLocks noChangeAspect="1"/>
          </p:cNvPicPr>
          <p:nvPr/>
        </p:nvPicPr>
        <p:blipFill>
          <a:blip r:embed="rId4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740" y="1423970"/>
            <a:ext cx="6800748" cy="49202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74778" y="6333574"/>
            <a:ext cx="24949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>
                <a:solidFill>
                  <a:schemeClr val="tx1"/>
                </a:solidFill>
                <a:effectLst/>
              </a:rPr>
              <a:t>(Nursingtheory</a:t>
            </a:r>
            <a:r>
              <a:rPr lang="en-CA" dirty="0" smtClean="0">
                <a:effectLst/>
              </a:rPr>
              <a:t>.org, </a:t>
            </a:r>
            <a:r>
              <a:rPr lang="en-CA" dirty="0" smtClean="0">
                <a:solidFill>
                  <a:schemeClr val="tx1"/>
                </a:solidFill>
                <a:effectLst/>
              </a:rPr>
              <a:t>2019) </a:t>
            </a:r>
            <a:endParaRPr lang="en-CA" dirty="0" smtClean="0">
              <a:effectLst/>
            </a:endParaRPr>
          </a:p>
          <a:p>
            <a:endParaRPr lang="en-US" dirty="0"/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2786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88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3340" y="273270"/>
            <a:ext cx="8413460" cy="1144367"/>
          </a:xfrm>
        </p:spPr>
        <p:txBody>
          <a:bodyPr/>
          <a:lstStyle/>
          <a:p>
            <a:r>
              <a:rPr lang="en-US" dirty="0" smtClean="0"/>
              <a:t>Sequential Phases IRP</a:t>
            </a:r>
            <a:endParaRPr lang="en-US" dirty="0"/>
          </a:p>
        </p:txBody>
      </p:sp>
      <p:pic>
        <p:nvPicPr>
          <p:cNvPr id="7" name="Content Placeholder 6" descr="Unknown-3.jpeg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1" r="20111"/>
          <a:stretch>
            <a:fillRect/>
          </a:stretch>
        </p:blipFill>
        <p:spPr/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214136" y="1616296"/>
            <a:ext cx="4038600" cy="4495800"/>
          </a:xfrm>
        </p:spPr>
        <p:txBody>
          <a:bodyPr/>
          <a:lstStyle/>
          <a:p>
            <a:pPr marL="457200" lvl="1" indent="0">
              <a:buNone/>
            </a:pPr>
            <a:r>
              <a:rPr lang="en-CA" dirty="0" smtClean="0"/>
              <a:t>Resolution</a:t>
            </a:r>
            <a:endParaRPr lang="en-CA" sz="2800" dirty="0" smtClean="0"/>
          </a:p>
          <a:p>
            <a:pPr marL="914400" lvl="2" indent="0">
              <a:buNone/>
            </a:pPr>
            <a:r>
              <a:rPr lang="en-CA" dirty="0" smtClean="0"/>
              <a:t>It is the termination of the therapeutic relationship. The patient’s needs have been assessed, problem-solving has been implemented and the patient’s health has been addressed. A healthier status has been achieved. The nurse and patient may evaluate the relationship and reassess the situation based on the goals set during the identification phase. </a:t>
            </a:r>
            <a:endParaRPr lang="en-CA" sz="2800" dirty="0" smtClean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515944" y="6211691"/>
            <a:ext cx="24949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>
                <a:solidFill>
                  <a:schemeClr val="tx1"/>
                </a:solidFill>
                <a:effectLst/>
              </a:rPr>
              <a:t>(Nursingtheory</a:t>
            </a:r>
            <a:r>
              <a:rPr lang="en-CA" dirty="0" smtClean="0">
                <a:effectLst/>
              </a:rPr>
              <a:t>.org, </a:t>
            </a:r>
            <a:r>
              <a:rPr lang="en-CA" dirty="0" smtClean="0">
                <a:solidFill>
                  <a:schemeClr val="tx1"/>
                </a:solidFill>
                <a:effectLst/>
              </a:rPr>
              <a:t>2019) </a:t>
            </a:r>
            <a:endParaRPr lang="en-CA" dirty="0" smtClean="0">
              <a:effectLst/>
            </a:endParaRPr>
          </a:p>
          <a:p>
            <a:endParaRPr lang="en-US" dirty="0"/>
          </a:p>
        </p:txBody>
      </p:sp>
      <p:pic>
        <p:nvPicPr>
          <p:cNvPr id="9" name="Sound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17092" y="591606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08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1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M10203796">
  <a:themeElements>
    <a:clrScheme name="Office Theme 4">
      <a:dk1>
        <a:srgbClr val="006E6B"/>
      </a:dk1>
      <a:lt1>
        <a:srgbClr val="FFFFFF"/>
      </a:lt1>
      <a:dk2>
        <a:srgbClr val="006666"/>
      </a:dk2>
      <a:lt2>
        <a:srgbClr val="B9EFEE"/>
      </a:lt2>
      <a:accent1>
        <a:srgbClr val="33CCCC"/>
      </a:accent1>
      <a:accent2>
        <a:srgbClr val="6AB475"/>
      </a:accent2>
      <a:accent3>
        <a:srgbClr val="AAB8B8"/>
      </a:accent3>
      <a:accent4>
        <a:srgbClr val="DADADA"/>
      </a:accent4>
      <a:accent5>
        <a:srgbClr val="ADE2E2"/>
      </a:accent5>
      <a:accent6>
        <a:srgbClr val="5FA369"/>
      </a:accent6>
      <a:hlink>
        <a:srgbClr val="00FF99"/>
      </a:hlink>
      <a:folHlink>
        <a:srgbClr val="CCFF66"/>
      </a:folHlink>
    </a:clrScheme>
    <a:fontScheme name="Office Theme">
      <a:majorFont>
        <a:latin typeface="Garamond"/>
        <a:ea typeface="ＭＳ Ｐゴシック"/>
        <a:cs typeface=""/>
      </a:majorFont>
      <a:minorFont>
        <a:latin typeface="Garamond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aramond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aramond" charset="0"/>
            <a:ea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78"/>
        </a:dk1>
        <a:lt1>
          <a:srgbClr val="FFFFFF"/>
        </a:lt1>
        <a:dk2>
          <a:srgbClr val="000066"/>
        </a:dk2>
        <a:lt2>
          <a:srgbClr val="CCECFF"/>
        </a:lt2>
        <a:accent1>
          <a:srgbClr val="0099CC"/>
        </a:accent1>
        <a:accent2>
          <a:srgbClr val="008080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007373"/>
        </a:accent6>
        <a:hlink>
          <a:srgbClr val="00FFCC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A6"/>
        </a:dk1>
        <a:lt1>
          <a:srgbClr val="FFFFFF"/>
        </a:lt1>
        <a:dk2>
          <a:srgbClr val="000099"/>
        </a:dk2>
        <a:lt2>
          <a:srgbClr val="CCFFFF"/>
        </a:lt2>
        <a:accent1>
          <a:srgbClr val="00CCFF"/>
        </a:accent1>
        <a:accent2>
          <a:srgbClr val="FFE701"/>
        </a:accent2>
        <a:accent3>
          <a:srgbClr val="AAAACA"/>
        </a:accent3>
        <a:accent4>
          <a:srgbClr val="DADADA"/>
        </a:accent4>
        <a:accent5>
          <a:srgbClr val="AAE2FF"/>
        </a:accent5>
        <a:accent6>
          <a:srgbClr val="E7D101"/>
        </a:accent6>
        <a:hlink>
          <a:srgbClr val="FFCC66"/>
        </a:hlink>
        <a:folHlink>
          <a:srgbClr val="00CA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E0EBF6"/>
        </a:lt1>
        <a:dk2>
          <a:srgbClr val="77A4AF"/>
        </a:dk2>
        <a:lt2>
          <a:srgbClr val="F3F7FB"/>
        </a:lt2>
        <a:accent1>
          <a:srgbClr val="B9C4D7"/>
        </a:accent1>
        <a:accent2>
          <a:srgbClr val="B1A1C5"/>
        </a:accent2>
        <a:accent3>
          <a:srgbClr val="EDF3FA"/>
        </a:accent3>
        <a:accent4>
          <a:srgbClr val="000000"/>
        </a:accent4>
        <a:accent5>
          <a:srgbClr val="D9DEE8"/>
        </a:accent5>
        <a:accent6>
          <a:srgbClr val="A091B2"/>
        </a:accent6>
        <a:hlink>
          <a:srgbClr val="3F2FB5"/>
        </a:hlink>
        <a:folHlink>
          <a:srgbClr val="31894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6E6B"/>
        </a:dk1>
        <a:lt1>
          <a:srgbClr val="FFFFFF"/>
        </a:lt1>
        <a:dk2>
          <a:srgbClr val="006666"/>
        </a:dk2>
        <a:lt2>
          <a:srgbClr val="B9EFEE"/>
        </a:lt2>
        <a:accent1>
          <a:srgbClr val="33CCCC"/>
        </a:accent1>
        <a:accent2>
          <a:srgbClr val="6AB475"/>
        </a:accent2>
        <a:accent3>
          <a:srgbClr val="AAB8B8"/>
        </a:accent3>
        <a:accent4>
          <a:srgbClr val="DADADA"/>
        </a:accent4>
        <a:accent5>
          <a:srgbClr val="ADE2E2"/>
        </a:accent5>
        <a:accent6>
          <a:srgbClr val="5FA369"/>
        </a:accent6>
        <a:hlink>
          <a:srgbClr val="00FF99"/>
        </a:hlink>
        <a:folHlink>
          <a:srgbClr val="CC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5">
        <a:dk1>
          <a:srgbClr val="8ABA8D"/>
        </a:dk1>
        <a:lt1>
          <a:srgbClr val="FFFFFF"/>
        </a:lt1>
        <a:dk2>
          <a:srgbClr val="6FB56D"/>
        </a:dk2>
        <a:lt2>
          <a:srgbClr val="DCF1F4"/>
        </a:lt2>
        <a:accent1>
          <a:srgbClr val="2E7E2E"/>
        </a:accent1>
        <a:accent2>
          <a:srgbClr val="25735D"/>
        </a:accent2>
        <a:accent3>
          <a:srgbClr val="BBD7BA"/>
        </a:accent3>
        <a:accent4>
          <a:srgbClr val="DADADA"/>
        </a:accent4>
        <a:accent5>
          <a:srgbClr val="ADC0AD"/>
        </a:accent5>
        <a:accent6>
          <a:srgbClr val="206853"/>
        </a:accent6>
        <a:hlink>
          <a:srgbClr val="FFFF00"/>
        </a:hlink>
        <a:folHlink>
          <a:srgbClr val="FFF4B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400"/>
        </a:dk1>
        <a:lt1>
          <a:srgbClr val="FFFFFF"/>
        </a:lt1>
        <a:dk2>
          <a:srgbClr val="004800"/>
        </a:dk2>
        <a:lt2>
          <a:srgbClr val="D6D8C0"/>
        </a:lt2>
        <a:accent1>
          <a:srgbClr val="339933"/>
        </a:accent1>
        <a:accent2>
          <a:srgbClr val="7D8C70"/>
        </a:accent2>
        <a:accent3>
          <a:srgbClr val="AAB1AA"/>
        </a:accent3>
        <a:accent4>
          <a:srgbClr val="DADADA"/>
        </a:accent4>
        <a:accent5>
          <a:srgbClr val="ADCAAD"/>
        </a:accent5>
        <a:accent6>
          <a:srgbClr val="717E65"/>
        </a:accent6>
        <a:hlink>
          <a:srgbClr val="CCCC00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5F0BD"/>
        </a:lt1>
        <a:dk2>
          <a:srgbClr val="BD9D69"/>
        </a:dk2>
        <a:lt2>
          <a:srgbClr val="FFFFCC"/>
        </a:lt2>
        <a:accent1>
          <a:srgbClr val="CDBB77"/>
        </a:accent1>
        <a:accent2>
          <a:srgbClr val="F8EBD0"/>
        </a:accent2>
        <a:accent3>
          <a:srgbClr val="F9F6DB"/>
        </a:accent3>
        <a:accent4>
          <a:srgbClr val="000000"/>
        </a:accent4>
        <a:accent5>
          <a:srgbClr val="E3DABD"/>
        </a:accent5>
        <a:accent6>
          <a:srgbClr val="E1D5BC"/>
        </a:accent6>
        <a:hlink>
          <a:srgbClr val="FF9900"/>
        </a:hlink>
        <a:folHlink>
          <a:srgbClr val="C64B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E2DDD4"/>
        </a:lt1>
        <a:dk2>
          <a:srgbClr val="000000"/>
        </a:dk2>
        <a:lt2>
          <a:srgbClr val="EFEBE3"/>
        </a:lt2>
        <a:accent1>
          <a:srgbClr val="F2F2F2"/>
        </a:accent1>
        <a:accent2>
          <a:srgbClr val="C4AD74"/>
        </a:accent2>
        <a:accent3>
          <a:srgbClr val="EEEBE6"/>
        </a:accent3>
        <a:accent4>
          <a:srgbClr val="000000"/>
        </a:accent4>
        <a:accent5>
          <a:srgbClr val="F7F7F7"/>
        </a:accent5>
        <a:accent6>
          <a:srgbClr val="B19C68"/>
        </a:accent6>
        <a:hlink>
          <a:srgbClr val="A46032"/>
        </a:hlink>
        <a:folHlink>
          <a:srgbClr val="8F8E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9">
        <a:dk1>
          <a:srgbClr val="8A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5831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4AD"/>
        </a:accent5>
        <a:accent6>
          <a:srgbClr val="B24B36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TM10203796</Template>
  <TotalTime>10002</TotalTime>
  <Words>1128</Words>
  <Application>Microsoft Macintosh PowerPoint</Application>
  <PresentationFormat>On-screen Show (4:3)</PresentationFormat>
  <Paragraphs>120</Paragraphs>
  <Slides>16</Slides>
  <Notes>0</Notes>
  <HiddenSlides>1</HiddenSlides>
  <MMClips>15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TM10203796</vt:lpstr>
      <vt:lpstr>Nursing Theorists: Hildegard Peplau Rosemarie Rizzo Prase    </vt:lpstr>
      <vt:lpstr>Comparison of Two Nursing Theories</vt:lpstr>
      <vt:lpstr>Theory of Interpersonal Relational Practice (IRP)</vt:lpstr>
      <vt:lpstr>Premise of IRP theory</vt:lpstr>
      <vt:lpstr>Six Common Roles of the Nurse in IRP </vt:lpstr>
      <vt:lpstr>Sequential Phases IRP</vt:lpstr>
      <vt:lpstr>PowerPoint Presentation</vt:lpstr>
      <vt:lpstr>PowerPoint Presentation</vt:lpstr>
      <vt:lpstr>Sequential Phases IRP</vt:lpstr>
      <vt:lpstr>Qualities of a therapeutic relationship IRP</vt:lpstr>
      <vt:lpstr>Theory of Humanbecoming</vt:lpstr>
      <vt:lpstr>Assumptions of HB</vt:lpstr>
      <vt:lpstr>Themes</vt:lpstr>
      <vt:lpstr>Differences</vt:lpstr>
      <vt:lpstr>Similarities </vt:lpstr>
      <vt:lpstr>Resources</vt:lpstr>
    </vt:vector>
  </TitlesOfParts>
  <Manager/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Nursing Theorists  Hildegard Peplau Rosemarie Rizzo Parse</dc:title>
  <dc:subject/>
  <dc:creator/>
  <cp:keywords/>
  <dc:description/>
  <cp:lastModifiedBy>Jenny Redpath</cp:lastModifiedBy>
  <cp:revision>28</cp:revision>
  <cp:lastPrinted>1601-01-01T00:00:00Z</cp:lastPrinted>
  <dcterms:created xsi:type="dcterms:W3CDTF">1601-01-01T00:00:00Z</dcterms:created>
  <dcterms:modified xsi:type="dcterms:W3CDTF">2019-07-05T05:23:41Z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TC102037961033</vt:lpwstr>
  </property>
</Properties>
</file>